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60" r:id="rId1"/>
  </p:sldMasterIdLst>
  <p:notesMasterIdLst>
    <p:notesMasterId r:id="rId124"/>
  </p:notesMasterIdLst>
  <p:sldIdLst>
    <p:sldId id="256" r:id="rId2"/>
    <p:sldId id="257" r:id="rId3"/>
    <p:sldId id="421" r:id="rId4"/>
    <p:sldId id="424" r:id="rId5"/>
    <p:sldId id="422" r:id="rId6"/>
    <p:sldId id="426" r:id="rId7"/>
    <p:sldId id="425" r:id="rId8"/>
    <p:sldId id="428" r:id="rId9"/>
    <p:sldId id="423" r:id="rId10"/>
    <p:sldId id="429" r:id="rId11"/>
    <p:sldId id="427" r:id="rId12"/>
    <p:sldId id="430" r:id="rId13"/>
    <p:sldId id="431" r:id="rId14"/>
    <p:sldId id="432" r:id="rId15"/>
    <p:sldId id="433" r:id="rId16"/>
    <p:sldId id="434" r:id="rId17"/>
    <p:sldId id="483" r:id="rId18"/>
    <p:sldId id="435" r:id="rId19"/>
    <p:sldId id="436" r:id="rId20"/>
    <p:sldId id="459" r:id="rId21"/>
    <p:sldId id="460" r:id="rId22"/>
    <p:sldId id="437" r:id="rId23"/>
    <p:sldId id="438" r:id="rId24"/>
    <p:sldId id="444" r:id="rId25"/>
    <p:sldId id="445" r:id="rId26"/>
    <p:sldId id="446" r:id="rId27"/>
    <p:sldId id="447" r:id="rId28"/>
    <p:sldId id="448" r:id="rId29"/>
    <p:sldId id="449" r:id="rId30"/>
    <p:sldId id="450" r:id="rId31"/>
    <p:sldId id="451" r:id="rId32"/>
    <p:sldId id="454" r:id="rId33"/>
    <p:sldId id="439" r:id="rId34"/>
    <p:sldId id="452" r:id="rId35"/>
    <p:sldId id="453" r:id="rId36"/>
    <p:sldId id="493" r:id="rId37"/>
    <p:sldId id="494" r:id="rId38"/>
    <p:sldId id="495" r:id="rId39"/>
    <p:sldId id="496" r:id="rId40"/>
    <p:sldId id="497" r:id="rId41"/>
    <p:sldId id="498" r:id="rId42"/>
    <p:sldId id="499" r:id="rId43"/>
    <p:sldId id="500" r:id="rId44"/>
    <p:sldId id="440" r:id="rId45"/>
    <p:sldId id="441" r:id="rId46"/>
    <p:sldId id="455" r:id="rId47"/>
    <p:sldId id="456" r:id="rId48"/>
    <p:sldId id="457" r:id="rId49"/>
    <p:sldId id="458" r:id="rId50"/>
    <p:sldId id="442" r:id="rId51"/>
    <p:sldId id="443" r:id="rId52"/>
    <p:sldId id="318" r:id="rId53"/>
    <p:sldId id="316" r:id="rId54"/>
    <p:sldId id="317" r:id="rId55"/>
    <p:sldId id="484" r:id="rId56"/>
    <p:sldId id="319" r:id="rId57"/>
    <p:sldId id="320" r:id="rId58"/>
    <p:sldId id="321" r:id="rId59"/>
    <p:sldId id="323" r:id="rId60"/>
    <p:sldId id="489" r:id="rId61"/>
    <p:sldId id="485" r:id="rId62"/>
    <p:sldId id="486" r:id="rId63"/>
    <p:sldId id="487" r:id="rId64"/>
    <p:sldId id="488" r:id="rId65"/>
    <p:sldId id="324" r:id="rId66"/>
    <p:sldId id="328" r:id="rId67"/>
    <p:sldId id="325" r:id="rId68"/>
    <p:sldId id="326" r:id="rId69"/>
    <p:sldId id="336" r:id="rId70"/>
    <p:sldId id="490" r:id="rId71"/>
    <p:sldId id="327" r:id="rId72"/>
    <p:sldId id="491" r:id="rId73"/>
    <p:sldId id="492" r:id="rId74"/>
    <p:sldId id="329" r:id="rId75"/>
    <p:sldId id="395" r:id="rId76"/>
    <p:sldId id="396" r:id="rId77"/>
    <p:sldId id="397" r:id="rId78"/>
    <p:sldId id="398" r:id="rId79"/>
    <p:sldId id="399" r:id="rId80"/>
    <p:sldId id="400" r:id="rId81"/>
    <p:sldId id="401" r:id="rId82"/>
    <p:sldId id="402" r:id="rId83"/>
    <p:sldId id="403" r:id="rId84"/>
    <p:sldId id="404" r:id="rId85"/>
    <p:sldId id="405" r:id="rId86"/>
    <p:sldId id="406" r:id="rId87"/>
    <p:sldId id="407" r:id="rId88"/>
    <p:sldId id="408" r:id="rId89"/>
    <p:sldId id="409" r:id="rId90"/>
    <p:sldId id="410" r:id="rId91"/>
    <p:sldId id="411" r:id="rId92"/>
    <p:sldId id="412" r:id="rId93"/>
    <p:sldId id="413" r:id="rId94"/>
    <p:sldId id="414" r:id="rId95"/>
    <p:sldId id="415" r:id="rId96"/>
    <p:sldId id="416" r:id="rId97"/>
    <p:sldId id="417" r:id="rId98"/>
    <p:sldId id="418" r:id="rId99"/>
    <p:sldId id="419" r:id="rId100"/>
    <p:sldId id="420" r:id="rId101"/>
    <p:sldId id="461" r:id="rId102"/>
    <p:sldId id="462" r:id="rId103"/>
    <p:sldId id="463" r:id="rId104"/>
    <p:sldId id="464" r:id="rId105"/>
    <p:sldId id="465" r:id="rId106"/>
    <p:sldId id="466" r:id="rId107"/>
    <p:sldId id="467" r:id="rId108"/>
    <p:sldId id="468" r:id="rId109"/>
    <p:sldId id="469" r:id="rId110"/>
    <p:sldId id="470" r:id="rId111"/>
    <p:sldId id="471" r:id="rId112"/>
    <p:sldId id="472" r:id="rId113"/>
    <p:sldId id="473" r:id="rId114"/>
    <p:sldId id="474" r:id="rId115"/>
    <p:sldId id="475" r:id="rId116"/>
    <p:sldId id="476" r:id="rId117"/>
    <p:sldId id="477" r:id="rId118"/>
    <p:sldId id="478" r:id="rId119"/>
    <p:sldId id="479" r:id="rId120"/>
    <p:sldId id="480" r:id="rId121"/>
    <p:sldId id="481" r:id="rId122"/>
    <p:sldId id="482" r:id="rId1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61"/>
    <p:restoredTop sz="63871"/>
  </p:normalViewPr>
  <p:slideViewPr>
    <p:cSldViewPr>
      <p:cViewPr varScale="1">
        <p:scale>
          <a:sx n="67" d="100"/>
          <a:sy n="67" d="100"/>
        </p:scale>
        <p:origin x="185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notesMaster" Target="notesMasters/notesMaster1.xml"/><Relationship Id="rId125" Type="http://schemas.openxmlformats.org/officeDocument/2006/relationships/presProps" Target="presProps.xml"/><Relationship Id="rId126" Type="http://schemas.openxmlformats.org/officeDocument/2006/relationships/viewProps" Target="viewProps.xml"/><Relationship Id="rId127" Type="http://schemas.openxmlformats.org/officeDocument/2006/relationships/theme" Target="theme/theme1.xml"/><Relationship Id="rId12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2CC07A-D3AC-4377-8996-2C376952F8AC}"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8181EDD9-BAF6-4F55-975B-F726A10372D4}">
      <dgm:prSet phldrT="[文本]"/>
      <dgm:spPr/>
      <dgm:t>
        <a:bodyPr/>
        <a:lstStyle/>
        <a:p>
          <a:r>
            <a:rPr lang="zh-CN" altLang="en-US" dirty="0" smtClean="0"/>
            <a:t>确定</a:t>
          </a:r>
          <a:endParaRPr lang="en-US" altLang="zh-CN" dirty="0" smtClean="0"/>
        </a:p>
        <a:p>
          <a:r>
            <a:rPr lang="zh-CN" altLang="en-US" dirty="0" smtClean="0"/>
            <a:t>国家秘密</a:t>
          </a:r>
          <a:endParaRPr lang="zh-CN" altLang="en-US" dirty="0"/>
        </a:p>
      </dgm:t>
    </dgm:pt>
    <dgm:pt modelId="{1E458728-DD54-4972-B9F5-F5E5CF5EE166}" type="parTrans" cxnId="{84774EBF-3341-47E9-8C95-39AA7E9FBB5B}">
      <dgm:prSet/>
      <dgm:spPr/>
      <dgm:t>
        <a:bodyPr/>
        <a:lstStyle/>
        <a:p>
          <a:endParaRPr lang="zh-CN" altLang="en-US"/>
        </a:p>
      </dgm:t>
    </dgm:pt>
    <dgm:pt modelId="{84D5E7CE-E882-47B7-808B-0B561D56D610}" type="sibTrans" cxnId="{84774EBF-3341-47E9-8C95-39AA7E9FBB5B}">
      <dgm:prSet/>
      <dgm:spPr/>
      <dgm:t>
        <a:bodyPr/>
        <a:lstStyle/>
        <a:p>
          <a:endParaRPr lang="zh-CN" altLang="en-US"/>
        </a:p>
      </dgm:t>
    </dgm:pt>
    <dgm:pt modelId="{C9A79860-5417-4CEF-9AE9-AC00379A6DAA}">
      <dgm:prSet phldrT="[文本]"/>
      <dgm:spPr/>
      <dgm:t>
        <a:bodyPr/>
        <a:lstStyle/>
        <a:p>
          <a:r>
            <a:rPr lang="zh-CN" altLang="en-US" dirty="0" smtClean="0"/>
            <a:t>定密对象（国家秘密）</a:t>
          </a:r>
          <a:endParaRPr lang="zh-CN" altLang="en-US" dirty="0"/>
        </a:p>
      </dgm:t>
    </dgm:pt>
    <dgm:pt modelId="{BBBF5764-E3E3-4691-A3FE-D795C7B6B650}" type="parTrans" cxnId="{CBC58FED-5CF1-4842-A7E8-A231482C0F13}">
      <dgm:prSet/>
      <dgm:spPr/>
      <dgm:t>
        <a:bodyPr/>
        <a:lstStyle/>
        <a:p>
          <a:endParaRPr lang="zh-CN" altLang="en-US"/>
        </a:p>
      </dgm:t>
    </dgm:pt>
    <dgm:pt modelId="{07D5884F-EFB1-484C-8ED2-C3045AD9F7D8}" type="sibTrans" cxnId="{CBC58FED-5CF1-4842-A7E8-A231482C0F13}">
      <dgm:prSet/>
      <dgm:spPr/>
      <dgm:t>
        <a:bodyPr/>
        <a:lstStyle/>
        <a:p>
          <a:endParaRPr lang="zh-CN" altLang="en-US"/>
        </a:p>
      </dgm:t>
    </dgm:pt>
    <dgm:pt modelId="{95EF9745-7F0B-47FE-A7A4-09C3FC3FB194}">
      <dgm:prSet phldrT="[文本]"/>
      <dgm:spPr/>
      <dgm:t>
        <a:bodyPr/>
        <a:lstStyle/>
        <a:p>
          <a:r>
            <a:rPr lang="zh-CN" altLang="en-US" dirty="0" smtClean="0"/>
            <a:t>定密责任人（主体）</a:t>
          </a:r>
          <a:endParaRPr lang="zh-CN" altLang="en-US" dirty="0"/>
        </a:p>
      </dgm:t>
    </dgm:pt>
    <dgm:pt modelId="{6C6DEDD9-AF4F-47B9-9E35-624213EE2A1A}" type="parTrans" cxnId="{773CAB4E-3304-47C9-BF35-CA4115618A62}">
      <dgm:prSet/>
      <dgm:spPr/>
      <dgm:t>
        <a:bodyPr/>
        <a:lstStyle/>
        <a:p>
          <a:endParaRPr lang="zh-CN" altLang="en-US"/>
        </a:p>
      </dgm:t>
    </dgm:pt>
    <dgm:pt modelId="{5F443FA1-279B-4040-9FEB-688FDFC813C7}" type="sibTrans" cxnId="{773CAB4E-3304-47C9-BF35-CA4115618A62}">
      <dgm:prSet/>
      <dgm:spPr/>
      <dgm:t>
        <a:bodyPr/>
        <a:lstStyle/>
        <a:p>
          <a:endParaRPr lang="zh-CN" altLang="en-US"/>
        </a:p>
      </dgm:t>
    </dgm:pt>
    <dgm:pt modelId="{EEE55AE7-CF42-45EA-9AC1-74415CF4E30B}">
      <dgm:prSet phldrT="[文本]"/>
      <dgm:spPr/>
      <dgm:t>
        <a:bodyPr/>
        <a:lstStyle/>
        <a:p>
          <a:r>
            <a:rPr lang="zh-CN" altLang="en-US" dirty="0" smtClean="0"/>
            <a:t>定密权</a:t>
          </a:r>
          <a:endParaRPr lang="en-US" altLang="zh-CN" dirty="0" smtClean="0"/>
        </a:p>
        <a:p>
          <a:r>
            <a:rPr lang="zh-CN" altLang="en-US" dirty="0" smtClean="0"/>
            <a:t>定密依据</a:t>
          </a:r>
          <a:endParaRPr lang="zh-CN" altLang="en-US" dirty="0"/>
        </a:p>
      </dgm:t>
    </dgm:pt>
    <dgm:pt modelId="{186AC722-47C5-4D5B-847F-0367B3A138A3}" type="parTrans" cxnId="{F3D87E67-FE42-486D-BFCB-704100F529F3}">
      <dgm:prSet/>
      <dgm:spPr/>
      <dgm:t>
        <a:bodyPr/>
        <a:lstStyle/>
        <a:p>
          <a:endParaRPr lang="zh-CN" altLang="en-US"/>
        </a:p>
      </dgm:t>
    </dgm:pt>
    <dgm:pt modelId="{45FA0D3E-EA48-4205-8744-E209E74E07B7}" type="sibTrans" cxnId="{F3D87E67-FE42-486D-BFCB-704100F529F3}">
      <dgm:prSet/>
      <dgm:spPr/>
      <dgm:t>
        <a:bodyPr/>
        <a:lstStyle/>
        <a:p>
          <a:endParaRPr lang="zh-CN" altLang="en-US"/>
        </a:p>
      </dgm:t>
    </dgm:pt>
    <dgm:pt modelId="{8C768B2A-E506-4753-B7F0-94A27DE5C6B7}" type="pres">
      <dgm:prSet presAssocID="{4E2CC07A-D3AC-4377-8996-2C376952F8AC}" presName="cycle" presStyleCnt="0">
        <dgm:presLayoutVars>
          <dgm:chMax val="1"/>
          <dgm:dir/>
          <dgm:animLvl val="ctr"/>
          <dgm:resizeHandles val="exact"/>
        </dgm:presLayoutVars>
      </dgm:prSet>
      <dgm:spPr/>
      <dgm:t>
        <a:bodyPr/>
        <a:lstStyle/>
        <a:p>
          <a:endParaRPr lang="zh-CN" altLang="en-US"/>
        </a:p>
      </dgm:t>
    </dgm:pt>
    <dgm:pt modelId="{33D869AC-26F9-43EE-85BF-4E62861DD24B}" type="pres">
      <dgm:prSet presAssocID="{8181EDD9-BAF6-4F55-975B-F726A10372D4}" presName="centerShape" presStyleLbl="node0" presStyleIdx="0" presStyleCnt="1"/>
      <dgm:spPr/>
      <dgm:t>
        <a:bodyPr/>
        <a:lstStyle/>
        <a:p>
          <a:endParaRPr lang="zh-CN" altLang="en-US"/>
        </a:p>
      </dgm:t>
    </dgm:pt>
    <dgm:pt modelId="{CB2DC16F-5068-44ED-AC59-7F6C20F5FFE3}" type="pres">
      <dgm:prSet presAssocID="{BBBF5764-E3E3-4691-A3FE-D795C7B6B650}" presName="parTrans" presStyleLbl="bgSibTrans2D1" presStyleIdx="0" presStyleCnt="3"/>
      <dgm:spPr/>
      <dgm:t>
        <a:bodyPr/>
        <a:lstStyle/>
        <a:p>
          <a:endParaRPr lang="zh-CN" altLang="en-US"/>
        </a:p>
      </dgm:t>
    </dgm:pt>
    <dgm:pt modelId="{A909A1C2-D15E-4224-9CC6-7153B4B58ED8}" type="pres">
      <dgm:prSet presAssocID="{C9A79860-5417-4CEF-9AE9-AC00379A6DAA}" presName="node" presStyleLbl="node1" presStyleIdx="0" presStyleCnt="3">
        <dgm:presLayoutVars>
          <dgm:bulletEnabled val="1"/>
        </dgm:presLayoutVars>
      </dgm:prSet>
      <dgm:spPr/>
      <dgm:t>
        <a:bodyPr/>
        <a:lstStyle/>
        <a:p>
          <a:endParaRPr lang="zh-CN" altLang="en-US"/>
        </a:p>
      </dgm:t>
    </dgm:pt>
    <dgm:pt modelId="{A4ED1599-DD3A-46A6-9677-33AB5A2FA0D0}" type="pres">
      <dgm:prSet presAssocID="{6C6DEDD9-AF4F-47B9-9E35-624213EE2A1A}" presName="parTrans" presStyleLbl="bgSibTrans2D1" presStyleIdx="1" presStyleCnt="3"/>
      <dgm:spPr/>
      <dgm:t>
        <a:bodyPr/>
        <a:lstStyle/>
        <a:p>
          <a:endParaRPr lang="zh-CN" altLang="en-US"/>
        </a:p>
      </dgm:t>
    </dgm:pt>
    <dgm:pt modelId="{299C34B4-AE86-474A-89E6-2AFAAD9675CB}" type="pres">
      <dgm:prSet presAssocID="{95EF9745-7F0B-47FE-A7A4-09C3FC3FB194}" presName="node" presStyleLbl="node1" presStyleIdx="1" presStyleCnt="3">
        <dgm:presLayoutVars>
          <dgm:bulletEnabled val="1"/>
        </dgm:presLayoutVars>
      </dgm:prSet>
      <dgm:spPr/>
      <dgm:t>
        <a:bodyPr/>
        <a:lstStyle/>
        <a:p>
          <a:endParaRPr lang="zh-CN" altLang="en-US"/>
        </a:p>
      </dgm:t>
    </dgm:pt>
    <dgm:pt modelId="{E5EB306D-DAD3-46F5-96B6-807599B531AB}" type="pres">
      <dgm:prSet presAssocID="{186AC722-47C5-4D5B-847F-0367B3A138A3}" presName="parTrans" presStyleLbl="bgSibTrans2D1" presStyleIdx="2" presStyleCnt="3"/>
      <dgm:spPr/>
      <dgm:t>
        <a:bodyPr/>
        <a:lstStyle/>
        <a:p>
          <a:endParaRPr lang="zh-CN" altLang="en-US"/>
        </a:p>
      </dgm:t>
    </dgm:pt>
    <dgm:pt modelId="{CA241551-5918-4901-B6D6-01A920417A16}" type="pres">
      <dgm:prSet presAssocID="{EEE55AE7-CF42-45EA-9AC1-74415CF4E30B}" presName="node" presStyleLbl="node1" presStyleIdx="2" presStyleCnt="3">
        <dgm:presLayoutVars>
          <dgm:bulletEnabled val="1"/>
        </dgm:presLayoutVars>
      </dgm:prSet>
      <dgm:spPr/>
      <dgm:t>
        <a:bodyPr/>
        <a:lstStyle/>
        <a:p>
          <a:endParaRPr lang="zh-CN" altLang="en-US"/>
        </a:p>
      </dgm:t>
    </dgm:pt>
  </dgm:ptLst>
  <dgm:cxnLst>
    <dgm:cxn modelId="{5042E5EC-FDFC-428B-8685-E1BCF7184676}" type="presOf" srcId="{8181EDD9-BAF6-4F55-975B-F726A10372D4}" destId="{33D869AC-26F9-43EE-85BF-4E62861DD24B}" srcOrd="0" destOrd="0" presId="urn:microsoft.com/office/officeart/2005/8/layout/radial4"/>
    <dgm:cxn modelId="{AD1663A9-EE1F-4A59-ACD3-7F4FEBF02026}" type="presOf" srcId="{186AC722-47C5-4D5B-847F-0367B3A138A3}" destId="{E5EB306D-DAD3-46F5-96B6-807599B531AB}" srcOrd="0" destOrd="0" presId="urn:microsoft.com/office/officeart/2005/8/layout/radial4"/>
    <dgm:cxn modelId="{6D3E0986-8FCB-4C0D-A2E8-0E763A887677}" type="presOf" srcId="{C9A79860-5417-4CEF-9AE9-AC00379A6DAA}" destId="{A909A1C2-D15E-4224-9CC6-7153B4B58ED8}" srcOrd="0" destOrd="0" presId="urn:microsoft.com/office/officeart/2005/8/layout/radial4"/>
    <dgm:cxn modelId="{773CAB4E-3304-47C9-BF35-CA4115618A62}" srcId="{8181EDD9-BAF6-4F55-975B-F726A10372D4}" destId="{95EF9745-7F0B-47FE-A7A4-09C3FC3FB194}" srcOrd="1" destOrd="0" parTransId="{6C6DEDD9-AF4F-47B9-9E35-624213EE2A1A}" sibTransId="{5F443FA1-279B-4040-9FEB-688FDFC813C7}"/>
    <dgm:cxn modelId="{84774EBF-3341-47E9-8C95-39AA7E9FBB5B}" srcId="{4E2CC07A-D3AC-4377-8996-2C376952F8AC}" destId="{8181EDD9-BAF6-4F55-975B-F726A10372D4}" srcOrd="0" destOrd="0" parTransId="{1E458728-DD54-4972-B9F5-F5E5CF5EE166}" sibTransId="{84D5E7CE-E882-47B7-808B-0B561D56D610}"/>
    <dgm:cxn modelId="{D0F9AD28-CAA2-471B-B9C1-6EF1B2CE72DD}" type="presOf" srcId="{4E2CC07A-D3AC-4377-8996-2C376952F8AC}" destId="{8C768B2A-E506-4753-B7F0-94A27DE5C6B7}" srcOrd="0" destOrd="0" presId="urn:microsoft.com/office/officeart/2005/8/layout/radial4"/>
    <dgm:cxn modelId="{BF5C3901-009C-478B-B39A-021C5EDD4F4C}" type="presOf" srcId="{95EF9745-7F0B-47FE-A7A4-09C3FC3FB194}" destId="{299C34B4-AE86-474A-89E6-2AFAAD9675CB}" srcOrd="0" destOrd="0" presId="urn:microsoft.com/office/officeart/2005/8/layout/radial4"/>
    <dgm:cxn modelId="{CBC58FED-5CF1-4842-A7E8-A231482C0F13}" srcId="{8181EDD9-BAF6-4F55-975B-F726A10372D4}" destId="{C9A79860-5417-4CEF-9AE9-AC00379A6DAA}" srcOrd="0" destOrd="0" parTransId="{BBBF5764-E3E3-4691-A3FE-D795C7B6B650}" sibTransId="{07D5884F-EFB1-484C-8ED2-C3045AD9F7D8}"/>
    <dgm:cxn modelId="{F3D87E67-FE42-486D-BFCB-704100F529F3}" srcId="{8181EDD9-BAF6-4F55-975B-F726A10372D4}" destId="{EEE55AE7-CF42-45EA-9AC1-74415CF4E30B}" srcOrd="2" destOrd="0" parTransId="{186AC722-47C5-4D5B-847F-0367B3A138A3}" sibTransId="{45FA0D3E-EA48-4205-8744-E209E74E07B7}"/>
    <dgm:cxn modelId="{3ADFC924-CB95-4600-9EC8-43FF37E79E71}" type="presOf" srcId="{BBBF5764-E3E3-4691-A3FE-D795C7B6B650}" destId="{CB2DC16F-5068-44ED-AC59-7F6C20F5FFE3}" srcOrd="0" destOrd="0" presId="urn:microsoft.com/office/officeart/2005/8/layout/radial4"/>
    <dgm:cxn modelId="{3E1FAF3B-2889-4F7C-B420-9D684289FD8D}" type="presOf" srcId="{EEE55AE7-CF42-45EA-9AC1-74415CF4E30B}" destId="{CA241551-5918-4901-B6D6-01A920417A16}" srcOrd="0" destOrd="0" presId="urn:microsoft.com/office/officeart/2005/8/layout/radial4"/>
    <dgm:cxn modelId="{2949A536-43E5-47A2-8716-C8C87E0472AB}" type="presOf" srcId="{6C6DEDD9-AF4F-47B9-9E35-624213EE2A1A}" destId="{A4ED1599-DD3A-46A6-9677-33AB5A2FA0D0}" srcOrd="0" destOrd="0" presId="urn:microsoft.com/office/officeart/2005/8/layout/radial4"/>
    <dgm:cxn modelId="{FD2F855B-97C3-40B2-9695-33ACED4E6349}" type="presParOf" srcId="{8C768B2A-E506-4753-B7F0-94A27DE5C6B7}" destId="{33D869AC-26F9-43EE-85BF-4E62861DD24B}" srcOrd="0" destOrd="0" presId="urn:microsoft.com/office/officeart/2005/8/layout/radial4"/>
    <dgm:cxn modelId="{3F949934-391E-48BD-8D49-FD05359D0C8E}" type="presParOf" srcId="{8C768B2A-E506-4753-B7F0-94A27DE5C6B7}" destId="{CB2DC16F-5068-44ED-AC59-7F6C20F5FFE3}" srcOrd="1" destOrd="0" presId="urn:microsoft.com/office/officeart/2005/8/layout/radial4"/>
    <dgm:cxn modelId="{AFD908FB-6F6C-4286-9FA7-751836D87871}" type="presParOf" srcId="{8C768B2A-E506-4753-B7F0-94A27DE5C6B7}" destId="{A909A1C2-D15E-4224-9CC6-7153B4B58ED8}" srcOrd="2" destOrd="0" presId="urn:microsoft.com/office/officeart/2005/8/layout/radial4"/>
    <dgm:cxn modelId="{DB7D7834-348D-4F9B-A660-0F89AD7DDB4D}" type="presParOf" srcId="{8C768B2A-E506-4753-B7F0-94A27DE5C6B7}" destId="{A4ED1599-DD3A-46A6-9677-33AB5A2FA0D0}" srcOrd="3" destOrd="0" presId="urn:microsoft.com/office/officeart/2005/8/layout/radial4"/>
    <dgm:cxn modelId="{35B7C9C0-0D6C-4BB1-9151-ECBEF32FABB3}" type="presParOf" srcId="{8C768B2A-E506-4753-B7F0-94A27DE5C6B7}" destId="{299C34B4-AE86-474A-89E6-2AFAAD9675CB}" srcOrd="4" destOrd="0" presId="urn:microsoft.com/office/officeart/2005/8/layout/radial4"/>
    <dgm:cxn modelId="{0E25F3CA-EABC-41A0-936E-5DD1340A0914}" type="presParOf" srcId="{8C768B2A-E506-4753-B7F0-94A27DE5C6B7}" destId="{E5EB306D-DAD3-46F5-96B6-807599B531AB}" srcOrd="5" destOrd="0" presId="urn:microsoft.com/office/officeart/2005/8/layout/radial4"/>
    <dgm:cxn modelId="{99E2C16B-36A9-4BDC-B4B5-A5883DC1B458}" type="presParOf" srcId="{8C768B2A-E506-4753-B7F0-94A27DE5C6B7}" destId="{CA241551-5918-4901-B6D6-01A920417A16}"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580402-04C7-C745-9C1B-CD91305B5630}"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zh-CN" altLang="en-US"/>
        </a:p>
      </dgm:t>
    </dgm:pt>
    <dgm:pt modelId="{6B227566-7FD0-D74D-8F37-12E85077E380}">
      <dgm:prSet phldrT="[文本]"/>
      <dgm:spPr/>
      <dgm:t>
        <a:bodyPr/>
        <a:lstStyle/>
        <a:p>
          <a:r>
            <a:rPr lang="zh-CN" altLang="en-US" dirty="0" smtClean="0"/>
            <a:t>定密方式</a:t>
          </a:r>
          <a:endParaRPr lang="zh-CN" altLang="en-US" dirty="0"/>
        </a:p>
      </dgm:t>
    </dgm:pt>
    <dgm:pt modelId="{E69D5E28-6CFA-2E46-A7E5-5F5DF5F7C87B}" type="parTrans" cxnId="{94F994FE-C98B-1E4C-89EC-72C8627593DE}">
      <dgm:prSet/>
      <dgm:spPr/>
      <dgm:t>
        <a:bodyPr/>
        <a:lstStyle/>
        <a:p>
          <a:endParaRPr lang="zh-CN" altLang="en-US"/>
        </a:p>
      </dgm:t>
    </dgm:pt>
    <dgm:pt modelId="{20EFDAF0-4B3A-0343-A947-09FB43D89510}" type="sibTrans" cxnId="{94F994FE-C98B-1E4C-89EC-72C8627593DE}">
      <dgm:prSet/>
      <dgm:spPr/>
      <dgm:t>
        <a:bodyPr/>
        <a:lstStyle/>
        <a:p>
          <a:endParaRPr lang="zh-CN" altLang="en-US"/>
        </a:p>
      </dgm:t>
    </dgm:pt>
    <dgm:pt modelId="{28795907-B27A-BC47-BDA9-8F8D3E36FDD0}">
      <dgm:prSet phldrT="[文本]"/>
      <dgm:spPr/>
      <dgm:t>
        <a:bodyPr/>
        <a:lstStyle/>
        <a:p>
          <a:r>
            <a:rPr lang="zh-CN" altLang="en-US" dirty="0" smtClean="0"/>
            <a:t>申请定密</a:t>
          </a:r>
          <a:endParaRPr lang="zh-CN" altLang="en-US" dirty="0"/>
        </a:p>
      </dgm:t>
    </dgm:pt>
    <dgm:pt modelId="{9F845B26-E898-6C41-831B-1ADED06D2884}" type="parTrans" cxnId="{163A872D-FE99-2D47-BA98-02C0FA5F42B9}">
      <dgm:prSet/>
      <dgm:spPr/>
      <dgm:t>
        <a:bodyPr/>
        <a:lstStyle/>
        <a:p>
          <a:endParaRPr lang="zh-CN" altLang="en-US"/>
        </a:p>
      </dgm:t>
    </dgm:pt>
    <dgm:pt modelId="{FE6CC05F-C3B9-964D-925A-16E5E6A0DC8E}" type="sibTrans" cxnId="{163A872D-FE99-2D47-BA98-02C0FA5F42B9}">
      <dgm:prSet/>
      <dgm:spPr/>
      <dgm:t>
        <a:bodyPr/>
        <a:lstStyle/>
        <a:p>
          <a:endParaRPr lang="zh-CN" altLang="en-US"/>
        </a:p>
      </dgm:t>
    </dgm:pt>
    <dgm:pt modelId="{D9F81080-DC62-6241-BF3C-B95F12D0ADA7}">
      <dgm:prSet phldrT="[文本]"/>
      <dgm:spPr/>
      <dgm:t>
        <a:bodyPr/>
        <a:lstStyle/>
        <a:p>
          <a:r>
            <a:rPr lang="zh-CN" altLang="en-US" dirty="0" smtClean="0"/>
            <a:t>不明确</a:t>
          </a:r>
          <a:endParaRPr lang="zh-CN" altLang="en-US" dirty="0"/>
        </a:p>
      </dgm:t>
    </dgm:pt>
    <dgm:pt modelId="{13B61326-D170-2643-A353-D3386F767504}" type="parTrans" cxnId="{9E2C01AA-93CC-954D-AEEE-FCE02F25E10C}">
      <dgm:prSet/>
      <dgm:spPr/>
      <dgm:t>
        <a:bodyPr/>
        <a:lstStyle/>
        <a:p>
          <a:endParaRPr lang="zh-CN" altLang="en-US"/>
        </a:p>
      </dgm:t>
    </dgm:pt>
    <dgm:pt modelId="{6BB35BE7-DD98-3B45-BACB-35D870332093}" type="sibTrans" cxnId="{9E2C01AA-93CC-954D-AEEE-FCE02F25E10C}">
      <dgm:prSet/>
      <dgm:spPr/>
      <dgm:t>
        <a:bodyPr/>
        <a:lstStyle/>
        <a:p>
          <a:endParaRPr lang="zh-CN" altLang="en-US"/>
        </a:p>
      </dgm:t>
    </dgm:pt>
    <dgm:pt modelId="{3B87D46E-F963-C84C-8563-487F427D8700}">
      <dgm:prSet phldrT="[文本]"/>
      <dgm:spPr/>
      <dgm:t>
        <a:bodyPr/>
        <a:lstStyle/>
        <a:p>
          <a:r>
            <a:rPr lang="zh-CN" altLang="en-US" dirty="0" smtClean="0"/>
            <a:t>有争议</a:t>
          </a:r>
          <a:endParaRPr lang="zh-CN" altLang="en-US" dirty="0"/>
        </a:p>
      </dgm:t>
    </dgm:pt>
    <dgm:pt modelId="{8E3F8721-1923-2440-9F06-B5BE979B5D4E}" type="parTrans" cxnId="{61FA129D-77F2-7249-B077-954A0D815B2D}">
      <dgm:prSet/>
      <dgm:spPr/>
      <dgm:t>
        <a:bodyPr/>
        <a:lstStyle/>
        <a:p>
          <a:endParaRPr lang="zh-CN" altLang="en-US"/>
        </a:p>
      </dgm:t>
    </dgm:pt>
    <dgm:pt modelId="{449840F8-90B6-D842-B558-81EA964A9082}" type="sibTrans" cxnId="{61FA129D-77F2-7249-B077-954A0D815B2D}">
      <dgm:prSet/>
      <dgm:spPr/>
      <dgm:t>
        <a:bodyPr/>
        <a:lstStyle/>
        <a:p>
          <a:endParaRPr lang="zh-CN" altLang="en-US"/>
        </a:p>
      </dgm:t>
    </dgm:pt>
    <dgm:pt modelId="{A47E2440-4DE6-7E4C-A769-0A460166201C}">
      <dgm:prSet phldrT="[文本]"/>
      <dgm:spPr/>
      <dgm:t>
        <a:bodyPr/>
        <a:lstStyle/>
        <a:p>
          <a:r>
            <a:rPr lang="zh-CN" altLang="en-US" dirty="0" smtClean="0"/>
            <a:t>直接定密</a:t>
          </a:r>
          <a:endParaRPr lang="zh-CN" altLang="en-US" dirty="0"/>
        </a:p>
      </dgm:t>
    </dgm:pt>
    <dgm:pt modelId="{31DCC3C9-D40D-3142-9F36-1BDDD46C1029}" type="parTrans" cxnId="{EC09DC0D-D9D6-5A42-BF19-86483CCB514F}">
      <dgm:prSet/>
      <dgm:spPr/>
      <dgm:t>
        <a:bodyPr/>
        <a:lstStyle/>
        <a:p>
          <a:endParaRPr lang="zh-CN" altLang="en-US"/>
        </a:p>
      </dgm:t>
    </dgm:pt>
    <dgm:pt modelId="{F6DA4349-FA08-334F-B420-20CE6A8653E2}" type="sibTrans" cxnId="{EC09DC0D-D9D6-5A42-BF19-86483CCB514F}">
      <dgm:prSet/>
      <dgm:spPr/>
      <dgm:t>
        <a:bodyPr/>
        <a:lstStyle/>
        <a:p>
          <a:endParaRPr lang="zh-CN" altLang="en-US"/>
        </a:p>
      </dgm:t>
    </dgm:pt>
    <dgm:pt modelId="{D669011A-5343-CB4D-864B-1C9A4EAE254A}">
      <dgm:prSet phldrT="[文本]"/>
      <dgm:spPr/>
      <dgm:t>
        <a:bodyPr/>
        <a:lstStyle/>
        <a:p>
          <a:r>
            <a:rPr lang="zh-CN" altLang="en-US" dirty="0" smtClean="0"/>
            <a:t>对号入座</a:t>
          </a:r>
          <a:endParaRPr lang="zh-CN" altLang="en-US" dirty="0"/>
        </a:p>
      </dgm:t>
    </dgm:pt>
    <dgm:pt modelId="{3B68AAFE-15CA-804C-9CA0-6B4D10E1D5DB}" type="parTrans" cxnId="{60459899-DBFC-0A45-B26F-24515C0AAC21}">
      <dgm:prSet/>
      <dgm:spPr/>
      <dgm:t>
        <a:bodyPr/>
        <a:lstStyle/>
        <a:p>
          <a:endParaRPr lang="zh-CN" altLang="en-US"/>
        </a:p>
      </dgm:t>
    </dgm:pt>
    <dgm:pt modelId="{73566266-EAB5-094E-9185-7EE67CC52E81}" type="sibTrans" cxnId="{60459899-DBFC-0A45-B26F-24515C0AAC21}">
      <dgm:prSet/>
      <dgm:spPr/>
      <dgm:t>
        <a:bodyPr/>
        <a:lstStyle/>
        <a:p>
          <a:endParaRPr lang="zh-CN" altLang="en-US"/>
        </a:p>
      </dgm:t>
    </dgm:pt>
    <dgm:pt modelId="{22C73F43-3EF9-0844-B5E6-B9BD047C0FD4}" type="pres">
      <dgm:prSet presAssocID="{7D580402-04C7-C745-9C1B-CD91305B5630}" presName="diagram" presStyleCnt="0">
        <dgm:presLayoutVars>
          <dgm:chPref val="1"/>
          <dgm:dir/>
          <dgm:animOne val="branch"/>
          <dgm:animLvl val="lvl"/>
          <dgm:resizeHandles val="exact"/>
        </dgm:presLayoutVars>
      </dgm:prSet>
      <dgm:spPr/>
      <dgm:t>
        <a:bodyPr/>
        <a:lstStyle/>
        <a:p>
          <a:endParaRPr lang="zh-CN" altLang="en-US"/>
        </a:p>
      </dgm:t>
    </dgm:pt>
    <dgm:pt modelId="{D9280D83-CAB1-9E42-A595-DE6AFD9DA07B}" type="pres">
      <dgm:prSet presAssocID="{6B227566-7FD0-D74D-8F37-12E85077E380}" presName="root1" presStyleCnt="0"/>
      <dgm:spPr/>
    </dgm:pt>
    <dgm:pt modelId="{A09A9108-445B-0943-B14C-76334F0BB593}" type="pres">
      <dgm:prSet presAssocID="{6B227566-7FD0-D74D-8F37-12E85077E380}" presName="LevelOneTextNode" presStyleLbl="node0" presStyleIdx="0" presStyleCnt="1">
        <dgm:presLayoutVars>
          <dgm:chPref val="3"/>
        </dgm:presLayoutVars>
      </dgm:prSet>
      <dgm:spPr/>
      <dgm:t>
        <a:bodyPr/>
        <a:lstStyle/>
        <a:p>
          <a:endParaRPr lang="zh-CN" altLang="en-US"/>
        </a:p>
      </dgm:t>
    </dgm:pt>
    <dgm:pt modelId="{6B898DB1-F504-6E44-9B5B-EE0EDBEEEDFD}" type="pres">
      <dgm:prSet presAssocID="{6B227566-7FD0-D74D-8F37-12E85077E380}" presName="level2hierChild" presStyleCnt="0"/>
      <dgm:spPr/>
    </dgm:pt>
    <dgm:pt modelId="{93B80796-E9C0-9747-AC8B-2F143B284899}" type="pres">
      <dgm:prSet presAssocID="{9F845B26-E898-6C41-831B-1ADED06D2884}" presName="conn2-1" presStyleLbl="parChTrans1D2" presStyleIdx="0" presStyleCnt="2"/>
      <dgm:spPr/>
      <dgm:t>
        <a:bodyPr/>
        <a:lstStyle/>
        <a:p>
          <a:endParaRPr lang="zh-CN" altLang="en-US"/>
        </a:p>
      </dgm:t>
    </dgm:pt>
    <dgm:pt modelId="{4963C35A-04FB-8948-B1CA-411E2122C4B3}" type="pres">
      <dgm:prSet presAssocID="{9F845B26-E898-6C41-831B-1ADED06D2884}" presName="connTx" presStyleLbl="parChTrans1D2" presStyleIdx="0" presStyleCnt="2"/>
      <dgm:spPr/>
      <dgm:t>
        <a:bodyPr/>
        <a:lstStyle/>
        <a:p>
          <a:endParaRPr lang="zh-CN" altLang="en-US"/>
        </a:p>
      </dgm:t>
    </dgm:pt>
    <dgm:pt modelId="{9BF5F01D-4AFD-0547-9D1A-2B2FA611F08A}" type="pres">
      <dgm:prSet presAssocID="{28795907-B27A-BC47-BDA9-8F8D3E36FDD0}" presName="root2" presStyleCnt="0"/>
      <dgm:spPr/>
    </dgm:pt>
    <dgm:pt modelId="{0514F14E-34DC-9946-B58F-8D59E1B1B4C0}" type="pres">
      <dgm:prSet presAssocID="{28795907-B27A-BC47-BDA9-8F8D3E36FDD0}" presName="LevelTwoTextNode" presStyleLbl="node2" presStyleIdx="0" presStyleCnt="2">
        <dgm:presLayoutVars>
          <dgm:chPref val="3"/>
        </dgm:presLayoutVars>
      </dgm:prSet>
      <dgm:spPr/>
      <dgm:t>
        <a:bodyPr/>
        <a:lstStyle/>
        <a:p>
          <a:endParaRPr lang="zh-CN" altLang="en-US"/>
        </a:p>
      </dgm:t>
    </dgm:pt>
    <dgm:pt modelId="{B355CABA-88EF-E745-83E5-B1EF4BEA43F2}" type="pres">
      <dgm:prSet presAssocID="{28795907-B27A-BC47-BDA9-8F8D3E36FDD0}" presName="level3hierChild" presStyleCnt="0"/>
      <dgm:spPr/>
    </dgm:pt>
    <dgm:pt modelId="{59599250-3AC1-E34D-9674-6D784FC5A7DE}" type="pres">
      <dgm:prSet presAssocID="{13B61326-D170-2643-A353-D3386F767504}" presName="conn2-1" presStyleLbl="parChTrans1D3" presStyleIdx="0" presStyleCnt="3"/>
      <dgm:spPr/>
      <dgm:t>
        <a:bodyPr/>
        <a:lstStyle/>
        <a:p>
          <a:endParaRPr lang="zh-CN" altLang="en-US"/>
        </a:p>
      </dgm:t>
    </dgm:pt>
    <dgm:pt modelId="{92C3B785-DCC3-7146-BFB8-659299C2EE40}" type="pres">
      <dgm:prSet presAssocID="{13B61326-D170-2643-A353-D3386F767504}" presName="connTx" presStyleLbl="parChTrans1D3" presStyleIdx="0" presStyleCnt="3"/>
      <dgm:spPr/>
      <dgm:t>
        <a:bodyPr/>
        <a:lstStyle/>
        <a:p>
          <a:endParaRPr lang="zh-CN" altLang="en-US"/>
        </a:p>
      </dgm:t>
    </dgm:pt>
    <dgm:pt modelId="{8F77ADC9-7F79-A04A-8B92-34AABEA8A7EB}" type="pres">
      <dgm:prSet presAssocID="{D9F81080-DC62-6241-BF3C-B95F12D0ADA7}" presName="root2" presStyleCnt="0"/>
      <dgm:spPr/>
    </dgm:pt>
    <dgm:pt modelId="{47975D70-9A69-034A-90BC-BB1BC8030729}" type="pres">
      <dgm:prSet presAssocID="{D9F81080-DC62-6241-BF3C-B95F12D0ADA7}" presName="LevelTwoTextNode" presStyleLbl="node3" presStyleIdx="0" presStyleCnt="3">
        <dgm:presLayoutVars>
          <dgm:chPref val="3"/>
        </dgm:presLayoutVars>
      </dgm:prSet>
      <dgm:spPr/>
      <dgm:t>
        <a:bodyPr/>
        <a:lstStyle/>
        <a:p>
          <a:endParaRPr lang="zh-CN" altLang="en-US"/>
        </a:p>
      </dgm:t>
    </dgm:pt>
    <dgm:pt modelId="{80FB3344-004D-E147-A4B5-8EA439FD7CFB}" type="pres">
      <dgm:prSet presAssocID="{D9F81080-DC62-6241-BF3C-B95F12D0ADA7}" presName="level3hierChild" presStyleCnt="0"/>
      <dgm:spPr/>
    </dgm:pt>
    <dgm:pt modelId="{56F0BB8B-2CA6-7B47-942A-E97FCA3A4F5E}" type="pres">
      <dgm:prSet presAssocID="{8E3F8721-1923-2440-9F06-B5BE979B5D4E}" presName="conn2-1" presStyleLbl="parChTrans1D3" presStyleIdx="1" presStyleCnt="3"/>
      <dgm:spPr/>
      <dgm:t>
        <a:bodyPr/>
        <a:lstStyle/>
        <a:p>
          <a:endParaRPr lang="zh-CN" altLang="en-US"/>
        </a:p>
      </dgm:t>
    </dgm:pt>
    <dgm:pt modelId="{589DDF59-2B2D-0E4E-9BD4-432A92F4EBF0}" type="pres">
      <dgm:prSet presAssocID="{8E3F8721-1923-2440-9F06-B5BE979B5D4E}" presName="connTx" presStyleLbl="parChTrans1D3" presStyleIdx="1" presStyleCnt="3"/>
      <dgm:spPr/>
      <dgm:t>
        <a:bodyPr/>
        <a:lstStyle/>
        <a:p>
          <a:endParaRPr lang="zh-CN" altLang="en-US"/>
        </a:p>
      </dgm:t>
    </dgm:pt>
    <dgm:pt modelId="{1848ACC6-466B-7245-8D13-4BB674A1A955}" type="pres">
      <dgm:prSet presAssocID="{3B87D46E-F963-C84C-8563-487F427D8700}" presName="root2" presStyleCnt="0"/>
      <dgm:spPr/>
    </dgm:pt>
    <dgm:pt modelId="{4211350B-12B3-6E43-8725-1AF82068F9DC}" type="pres">
      <dgm:prSet presAssocID="{3B87D46E-F963-C84C-8563-487F427D8700}" presName="LevelTwoTextNode" presStyleLbl="node3" presStyleIdx="1" presStyleCnt="3">
        <dgm:presLayoutVars>
          <dgm:chPref val="3"/>
        </dgm:presLayoutVars>
      </dgm:prSet>
      <dgm:spPr/>
      <dgm:t>
        <a:bodyPr/>
        <a:lstStyle/>
        <a:p>
          <a:endParaRPr lang="zh-CN" altLang="en-US"/>
        </a:p>
      </dgm:t>
    </dgm:pt>
    <dgm:pt modelId="{7A7CFDBF-BCBA-F246-919F-C02F490E88F7}" type="pres">
      <dgm:prSet presAssocID="{3B87D46E-F963-C84C-8563-487F427D8700}" presName="level3hierChild" presStyleCnt="0"/>
      <dgm:spPr/>
    </dgm:pt>
    <dgm:pt modelId="{AE310975-1EAE-0342-B54D-723F45FA2C5C}" type="pres">
      <dgm:prSet presAssocID="{31DCC3C9-D40D-3142-9F36-1BDDD46C1029}" presName="conn2-1" presStyleLbl="parChTrans1D2" presStyleIdx="1" presStyleCnt="2"/>
      <dgm:spPr/>
      <dgm:t>
        <a:bodyPr/>
        <a:lstStyle/>
        <a:p>
          <a:endParaRPr lang="zh-CN" altLang="en-US"/>
        </a:p>
      </dgm:t>
    </dgm:pt>
    <dgm:pt modelId="{AD3E6A7C-9434-4F4A-A92C-4E824A23813B}" type="pres">
      <dgm:prSet presAssocID="{31DCC3C9-D40D-3142-9F36-1BDDD46C1029}" presName="connTx" presStyleLbl="parChTrans1D2" presStyleIdx="1" presStyleCnt="2"/>
      <dgm:spPr/>
      <dgm:t>
        <a:bodyPr/>
        <a:lstStyle/>
        <a:p>
          <a:endParaRPr lang="zh-CN" altLang="en-US"/>
        </a:p>
      </dgm:t>
    </dgm:pt>
    <dgm:pt modelId="{7707BA88-70F5-E548-A5E5-3B36164CBE47}" type="pres">
      <dgm:prSet presAssocID="{A47E2440-4DE6-7E4C-A769-0A460166201C}" presName="root2" presStyleCnt="0"/>
      <dgm:spPr/>
    </dgm:pt>
    <dgm:pt modelId="{69E4AC8B-5E68-264E-8CF3-22FA2ECB121A}" type="pres">
      <dgm:prSet presAssocID="{A47E2440-4DE6-7E4C-A769-0A460166201C}" presName="LevelTwoTextNode" presStyleLbl="node2" presStyleIdx="1" presStyleCnt="2">
        <dgm:presLayoutVars>
          <dgm:chPref val="3"/>
        </dgm:presLayoutVars>
      </dgm:prSet>
      <dgm:spPr/>
      <dgm:t>
        <a:bodyPr/>
        <a:lstStyle/>
        <a:p>
          <a:endParaRPr lang="zh-CN" altLang="en-US"/>
        </a:p>
      </dgm:t>
    </dgm:pt>
    <dgm:pt modelId="{6221E2C9-E3D1-CE48-B101-96D6D3168C77}" type="pres">
      <dgm:prSet presAssocID="{A47E2440-4DE6-7E4C-A769-0A460166201C}" presName="level3hierChild" presStyleCnt="0"/>
      <dgm:spPr/>
    </dgm:pt>
    <dgm:pt modelId="{B9D50EE2-1D2A-4B49-A87A-1B1B2B805BEC}" type="pres">
      <dgm:prSet presAssocID="{3B68AAFE-15CA-804C-9CA0-6B4D10E1D5DB}" presName="conn2-1" presStyleLbl="parChTrans1D3" presStyleIdx="2" presStyleCnt="3"/>
      <dgm:spPr/>
      <dgm:t>
        <a:bodyPr/>
        <a:lstStyle/>
        <a:p>
          <a:endParaRPr lang="zh-CN" altLang="en-US"/>
        </a:p>
      </dgm:t>
    </dgm:pt>
    <dgm:pt modelId="{EEE55BB6-8440-1F46-9203-4FEF3249B316}" type="pres">
      <dgm:prSet presAssocID="{3B68AAFE-15CA-804C-9CA0-6B4D10E1D5DB}" presName="connTx" presStyleLbl="parChTrans1D3" presStyleIdx="2" presStyleCnt="3"/>
      <dgm:spPr/>
      <dgm:t>
        <a:bodyPr/>
        <a:lstStyle/>
        <a:p>
          <a:endParaRPr lang="zh-CN" altLang="en-US"/>
        </a:p>
      </dgm:t>
    </dgm:pt>
    <dgm:pt modelId="{DAEAB76E-F670-D145-A7D9-92C40346B8DB}" type="pres">
      <dgm:prSet presAssocID="{D669011A-5343-CB4D-864B-1C9A4EAE254A}" presName="root2" presStyleCnt="0"/>
      <dgm:spPr/>
    </dgm:pt>
    <dgm:pt modelId="{99BDFFCB-5C75-D84A-8177-9B2895E35754}" type="pres">
      <dgm:prSet presAssocID="{D669011A-5343-CB4D-864B-1C9A4EAE254A}" presName="LevelTwoTextNode" presStyleLbl="node3" presStyleIdx="2" presStyleCnt="3">
        <dgm:presLayoutVars>
          <dgm:chPref val="3"/>
        </dgm:presLayoutVars>
      </dgm:prSet>
      <dgm:spPr/>
      <dgm:t>
        <a:bodyPr/>
        <a:lstStyle/>
        <a:p>
          <a:endParaRPr lang="zh-CN" altLang="en-US"/>
        </a:p>
      </dgm:t>
    </dgm:pt>
    <dgm:pt modelId="{CA01B454-6B32-5743-BF5A-89E7CD395F39}" type="pres">
      <dgm:prSet presAssocID="{D669011A-5343-CB4D-864B-1C9A4EAE254A}" presName="level3hierChild" presStyleCnt="0"/>
      <dgm:spPr/>
    </dgm:pt>
  </dgm:ptLst>
  <dgm:cxnLst>
    <dgm:cxn modelId="{40814409-2C92-7B43-8D6E-9916E7D84C99}" type="presOf" srcId="{31DCC3C9-D40D-3142-9F36-1BDDD46C1029}" destId="{AD3E6A7C-9434-4F4A-A92C-4E824A23813B}" srcOrd="1" destOrd="0" presId="urn:microsoft.com/office/officeart/2005/8/layout/hierarchy2"/>
    <dgm:cxn modelId="{94C55ED0-F957-1344-A559-DCA98E3226FB}" type="presOf" srcId="{13B61326-D170-2643-A353-D3386F767504}" destId="{59599250-3AC1-E34D-9674-6D784FC5A7DE}" srcOrd="0" destOrd="0" presId="urn:microsoft.com/office/officeart/2005/8/layout/hierarchy2"/>
    <dgm:cxn modelId="{5BE32F7A-5242-0A4E-BA94-5B4E21A6D46B}" type="presOf" srcId="{8E3F8721-1923-2440-9F06-B5BE979B5D4E}" destId="{56F0BB8B-2CA6-7B47-942A-E97FCA3A4F5E}" srcOrd="0" destOrd="0" presId="urn:microsoft.com/office/officeart/2005/8/layout/hierarchy2"/>
    <dgm:cxn modelId="{B8AA0C61-A21C-024D-B339-0E962E23737A}" type="presOf" srcId="{3B68AAFE-15CA-804C-9CA0-6B4D10E1D5DB}" destId="{B9D50EE2-1D2A-4B49-A87A-1B1B2B805BEC}" srcOrd="0" destOrd="0" presId="urn:microsoft.com/office/officeart/2005/8/layout/hierarchy2"/>
    <dgm:cxn modelId="{468AB25D-0EE1-A847-9D0E-079B21A267BE}" type="presOf" srcId="{9F845B26-E898-6C41-831B-1ADED06D2884}" destId="{93B80796-E9C0-9747-AC8B-2F143B284899}" srcOrd="0" destOrd="0" presId="urn:microsoft.com/office/officeart/2005/8/layout/hierarchy2"/>
    <dgm:cxn modelId="{D3BB8B79-6648-E84A-9F95-1924D0E6A39B}" type="presOf" srcId="{9F845B26-E898-6C41-831B-1ADED06D2884}" destId="{4963C35A-04FB-8948-B1CA-411E2122C4B3}" srcOrd="1" destOrd="0" presId="urn:microsoft.com/office/officeart/2005/8/layout/hierarchy2"/>
    <dgm:cxn modelId="{A6037E0A-91A4-244B-BFFD-4C8294C86495}" type="presOf" srcId="{3B68AAFE-15CA-804C-9CA0-6B4D10E1D5DB}" destId="{EEE55BB6-8440-1F46-9203-4FEF3249B316}" srcOrd="1" destOrd="0" presId="urn:microsoft.com/office/officeart/2005/8/layout/hierarchy2"/>
    <dgm:cxn modelId="{87A1B523-83D2-E64C-AC0B-8D49F6377A41}" type="presOf" srcId="{D9F81080-DC62-6241-BF3C-B95F12D0ADA7}" destId="{47975D70-9A69-034A-90BC-BB1BC8030729}" srcOrd="0" destOrd="0" presId="urn:microsoft.com/office/officeart/2005/8/layout/hierarchy2"/>
    <dgm:cxn modelId="{D6D9284A-9C17-2042-AA98-362318732C76}" type="presOf" srcId="{31DCC3C9-D40D-3142-9F36-1BDDD46C1029}" destId="{AE310975-1EAE-0342-B54D-723F45FA2C5C}" srcOrd="0" destOrd="0" presId="urn:microsoft.com/office/officeart/2005/8/layout/hierarchy2"/>
    <dgm:cxn modelId="{273EEC44-7F8B-F546-BD75-CFEA73D4DB05}" type="presOf" srcId="{D669011A-5343-CB4D-864B-1C9A4EAE254A}" destId="{99BDFFCB-5C75-D84A-8177-9B2895E35754}" srcOrd="0" destOrd="0" presId="urn:microsoft.com/office/officeart/2005/8/layout/hierarchy2"/>
    <dgm:cxn modelId="{41BB9E31-B74B-3049-835E-7AEB0F727CC1}" type="presOf" srcId="{3B87D46E-F963-C84C-8563-487F427D8700}" destId="{4211350B-12B3-6E43-8725-1AF82068F9DC}" srcOrd="0" destOrd="0" presId="urn:microsoft.com/office/officeart/2005/8/layout/hierarchy2"/>
    <dgm:cxn modelId="{60459899-DBFC-0A45-B26F-24515C0AAC21}" srcId="{A47E2440-4DE6-7E4C-A769-0A460166201C}" destId="{D669011A-5343-CB4D-864B-1C9A4EAE254A}" srcOrd="0" destOrd="0" parTransId="{3B68AAFE-15CA-804C-9CA0-6B4D10E1D5DB}" sibTransId="{73566266-EAB5-094E-9185-7EE67CC52E81}"/>
    <dgm:cxn modelId="{B46D0BA0-F21D-164D-B5D4-DC1454B5DE4D}" type="presOf" srcId="{A47E2440-4DE6-7E4C-A769-0A460166201C}" destId="{69E4AC8B-5E68-264E-8CF3-22FA2ECB121A}" srcOrd="0" destOrd="0" presId="urn:microsoft.com/office/officeart/2005/8/layout/hierarchy2"/>
    <dgm:cxn modelId="{EC09DC0D-D9D6-5A42-BF19-86483CCB514F}" srcId="{6B227566-7FD0-D74D-8F37-12E85077E380}" destId="{A47E2440-4DE6-7E4C-A769-0A460166201C}" srcOrd="1" destOrd="0" parTransId="{31DCC3C9-D40D-3142-9F36-1BDDD46C1029}" sibTransId="{F6DA4349-FA08-334F-B420-20CE6A8653E2}"/>
    <dgm:cxn modelId="{94F994FE-C98B-1E4C-89EC-72C8627593DE}" srcId="{7D580402-04C7-C745-9C1B-CD91305B5630}" destId="{6B227566-7FD0-D74D-8F37-12E85077E380}" srcOrd="0" destOrd="0" parTransId="{E69D5E28-6CFA-2E46-A7E5-5F5DF5F7C87B}" sibTransId="{20EFDAF0-4B3A-0343-A947-09FB43D89510}"/>
    <dgm:cxn modelId="{69C8414C-3CB7-2948-820A-802B55A6AFBF}" type="presOf" srcId="{6B227566-7FD0-D74D-8F37-12E85077E380}" destId="{A09A9108-445B-0943-B14C-76334F0BB593}" srcOrd="0" destOrd="0" presId="urn:microsoft.com/office/officeart/2005/8/layout/hierarchy2"/>
    <dgm:cxn modelId="{6E84B95A-C636-254F-BD26-14F552F31CDB}" type="presOf" srcId="{28795907-B27A-BC47-BDA9-8F8D3E36FDD0}" destId="{0514F14E-34DC-9946-B58F-8D59E1B1B4C0}" srcOrd="0" destOrd="0" presId="urn:microsoft.com/office/officeart/2005/8/layout/hierarchy2"/>
    <dgm:cxn modelId="{66353D5A-1E39-0240-83F5-76522FDCC013}" type="presOf" srcId="{8E3F8721-1923-2440-9F06-B5BE979B5D4E}" destId="{589DDF59-2B2D-0E4E-9BD4-432A92F4EBF0}" srcOrd="1" destOrd="0" presId="urn:microsoft.com/office/officeart/2005/8/layout/hierarchy2"/>
    <dgm:cxn modelId="{163A872D-FE99-2D47-BA98-02C0FA5F42B9}" srcId="{6B227566-7FD0-D74D-8F37-12E85077E380}" destId="{28795907-B27A-BC47-BDA9-8F8D3E36FDD0}" srcOrd="0" destOrd="0" parTransId="{9F845B26-E898-6C41-831B-1ADED06D2884}" sibTransId="{FE6CC05F-C3B9-964D-925A-16E5E6A0DC8E}"/>
    <dgm:cxn modelId="{61D87530-21BD-604B-9560-8480CC6DA860}" type="presOf" srcId="{13B61326-D170-2643-A353-D3386F767504}" destId="{92C3B785-DCC3-7146-BFB8-659299C2EE40}" srcOrd="1" destOrd="0" presId="urn:microsoft.com/office/officeart/2005/8/layout/hierarchy2"/>
    <dgm:cxn modelId="{61FA129D-77F2-7249-B077-954A0D815B2D}" srcId="{28795907-B27A-BC47-BDA9-8F8D3E36FDD0}" destId="{3B87D46E-F963-C84C-8563-487F427D8700}" srcOrd="1" destOrd="0" parTransId="{8E3F8721-1923-2440-9F06-B5BE979B5D4E}" sibTransId="{449840F8-90B6-D842-B558-81EA964A9082}"/>
    <dgm:cxn modelId="{9E2C01AA-93CC-954D-AEEE-FCE02F25E10C}" srcId="{28795907-B27A-BC47-BDA9-8F8D3E36FDD0}" destId="{D9F81080-DC62-6241-BF3C-B95F12D0ADA7}" srcOrd="0" destOrd="0" parTransId="{13B61326-D170-2643-A353-D3386F767504}" sibTransId="{6BB35BE7-DD98-3B45-BACB-35D870332093}"/>
    <dgm:cxn modelId="{352555BC-6EA4-EA4F-BF55-EF9EAFD136D7}" type="presOf" srcId="{7D580402-04C7-C745-9C1B-CD91305B5630}" destId="{22C73F43-3EF9-0844-B5E6-B9BD047C0FD4}" srcOrd="0" destOrd="0" presId="urn:microsoft.com/office/officeart/2005/8/layout/hierarchy2"/>
    <dgm:cxn modelId="{5060D7E6-C2F3-DE42-B525-9DDDD2A97F0E}" type="presParOf" srcId="{22C73F43-3EF9-0844-B5E6-B9BD047C0FD4}" destId="{D9280D83-CAB1-9E42-A595-DE6AFD9DA07B}" srcOrd="0" destOrd="0" presId="urn:microsoft.com/office/officeart/2005/8/layout/hierarchy2"/>
    <dgm:cxn modelId="{6AD60208-7D24-994D-A6E7-D16CA6CDBBCB}" type="presParOf" srcId="{D9280D83-CAB1-9E42-A595-DE6AFD9DA07B}" destId="{A09A9108-445B-0943-B14C-76334F0BB593}" srcOrd="0" destOrd="0" presId="urn:microsoft.com/office/officeart/2005/8/layout/hierarchy2"/>
    <dgm:cxn modelId="{0BE054EE-F8B6-3F4F-A659-2288679A80AD}" type="presParOf" srcId="{D9280D83-CAB1-9E42-A595-DE6AFD9DA07B}" destId="{6B898DB1-F504-6E44-9B5B-EE0EDBEEEDFD}" srcOrd="1" destOrd="0" presId="urn:microsoft.com/office/officeart/2005/8/layout/hierarchy2"/>
    <dgm:cxn modelId="{1CF440E9-553C-5D4B-B885-EA541CE6FD1A}" type="presParOf" srcId="{6B898DB1-F504-6E44-9B5B-EE0EDBEEEDFD}" destId="{93B80796-E9C0-9747-AC8B-2F143B284899}" srcOrd="0" destOrd="0" presId="urn:microsoft.com/office/officeart/2005/8/layout/hierarchy2"/>
    <dgm:cxn modelId="{3CE0487C-726E-9643-B1E2-F93CDA5A232B}" type="presParOf" srcId="{93B80796-E9C0-9747-AC8B-2F143B284899}" destId="{4963C35A-04FB-8948-B1CA-411E2122C4B3}" srcOrd="0" destOrd="0" presId="urn:microsoft.com/office/officeart/2005/8/layout/hierarchy2"/>
    <dgm:cxn modelId="{57A0990C-6DF4-1041-B630-26A57A2E1546}" type="presParOf" srcId="{6B898DB1-F504-6E44-9B5B-EE0EDBEEEDFD}" destId="{9BF5F01D-4AFD-0547-9D1A-2B2FA611F08A}" srcOrd="1" destOrd="0" presId="urn:microsoft.com/office/officeart/2005/8/layout/hierarchy2"/>
    <dgm:cxn modelId="{BF5F3F2B-04FC-6349-A2B2-3BB9DC729C19}" type="presParOf" srcId="{9BF5F01D-4AFD-0547-9D1A-2B2FA611F08A}" destId="{0514F14E-34DC-9946-B58F-8D59E1B1B4C0}" srcOrd="0" destOrd="0" presId="urn:microsoft.com/office/officeart/2005/8/layout/hierarchy2"/>
    <dgm:cxn modelId="{91BBC77E-DE76-0E43-841B-70CF683FFAD2}" type="presParOf" srcId="{9BF5F01D-4AFD-0547-9D1A-2B2FA611F08A}" destId="{B355CABA-88EF-E745-83E5-B1EF4BEA43F2}" srcOrd="1" destOrd="0" presId="urn:microsoft.com/office/officeart/2005/8/layout/hierarchy2"/>
    <dgm:cxn modelId="{8DF06258-C2DA-D542-9887-992812C51388}" type="presParOf" srcId="{B355CABA-88EF-E745-83E5-B1EF4BEA43F2}" destId="{59599250-3AC1-E34D-9674-6D784FC5A7DE}" srcOrd="0" destOrd="0" presId="urn:microsoft.com/office/officeart/2005/8/layout/hierarchy2"/>
    <dgm:cxn modelId="{D4AEBEBC-9A3C-B549-AC6A-1B6BE503FD3B}" type="presParOf" srcId="{59599250-3AC1-E34D-9674-6D784FC5A7DE}" destId="{92C3B785-DCC3-7146-BFB8-659299C2EE40}" srcOrd="0" destOrd="0" presId="urn:microsoft.com/office/officeart/2005/8/layout/hierarchy2"/>
    <dgm:cxn modelId="{C8471C0F-8C5B-D64F-9745-F39F51822F4A}" type="presParOf" srcId="{B355CABA-88EF-E745-83E5-B1EF4BEA43F2}" destId="{8F77ADC9-7F79-A04A-8B92-34AABEA8A7EB}" srcOrd="1" destOrd="0" presId="urn:microsoft.com/office/officeart/2005/8/layout/hierarchy2"/>
    <dgm:cxn modelId="{1ACD2BD9-D917-9943-8E5A-B4B6079AF55D}" type="presParOf" srcId="{8F77ADC9-7F79-A04A-8B92-34AABEA8A7EB}" destId="{47975D70-9A69-034A-90BC-BB1BC8030729}" srcOrd="0" destOrd="0" presId="urn:microsoft.com/office/officeart/2005/8/layout/hierarchy2"/>
    <dgm:cxn modelId="{C789F9CB-299A-5C47-80FF-1E1F97C53A5D}" type="presParOf" srcId="{8F77ADC9-7F79-A04A-8B92-34AABEA8A7EB}" destId="{80FB3344-004D-E147-A4B5-8EA439FD7CFB}" srcOrd="1" destOrd="0" presId="urn:microsoft.com/office/officeart/2005/8/layout/hierarchy2"/>
    <dgm:cxn modelId="{A7D28707-0CA3-2C42-AF8A-9F2E73C7A1D0}" type="presParOf" srcId="{B355CABA-88EF-E745-83E5-B1EF4BEA43F2}" destId="{56F0BB8B-2CA6-7B47-942A-E97FCA3A4F5E}" srcOrd="2" destOrd="0" presId="urn:microsoft.com/office/officeart/2005/8/layout/hierarchy2"/>
    <dgm:cxn modelId="{505ACF7E-475E-DA41-A9F7-3437BAF6A4E7}" type="presParOf" srcId="{56F0BB8B-2CA6-7B47-942A-E97FCA3A4F5E}" destId="{589DDF59-2B2D-0E4E-9BD4-432A92F4EBF0}" srcOrd="0" destOrd="0" presId="urn:microsoft.com/office/officeart/2005/8/layout/hierarchy2"/>
    <dgm:cxn modelId="{F13C316F-DC1E-854E-89BA-7A6ABFAE1497}" type="presParOf" srcId="{B355CABA-88EF-E745-83E5-B1EF4BEA43F2}" destId="{1848ACC6-466B-7245-8D13-4BB674A1A955}" srcOrd="3" destOrd="0" presId="urn:microsoft.com/office/officeart/2005/8/layout/hierarchy2"/>
    <dgm:cxn modelId="{821434A3-BDF9-B749-ACFD-5D1913FE4CB0}" type="presParOf" srcId="{1848ACC6-466B-7245-8D13-4BB674A1A955}" destId="{4211350B-12B3-6E43-8725-1AF82068F9DC}" srcOrd="0" destOrd="0" presId="urn:microsoft.com/office/officeart/2005/8/layout/hierarchy2"/>
    <dgm:cxn modelId="{14DC7296-D571-1142-8113-BD70DB0DD69A}" type="presParOf" srcId="{1848ACC6-466B-7245-8D13-4BB674A1A955}" destId="{7A7CFDBF-BCBA-F246-919F-C02F490E88F7}" srcOrd="1" destOrd="0" presId="urn:microsoft.com/office/officeart/2005/8/layout/hierarchy2"/>
    <dgm:cxn modelId="{02B32CC9-E601-1C43-A4F4-1694556BB913}" type="presParOf" srcId="{6B898DB1-F504-6E44-9B5B-EE0EDBEEEDFD}" destId="{AE310975-1EAE-0342-B54D-723F45FA2C5C}" srcOrd="2" destOrd="0" presId="urn:microsoft.com/office/officeart/2005/8/layout/hierarchy2"/>
    <dgm:cxn modelId="{6EB74C76-6CC7-144D-B6B4-D3E89D760E12}" type="presParOf" srcId="{AE310975-1EAE-0342-B54D-723F45FA2C5C}" destId="{AD3E6A7C-9434-4F4A-A92C-4E824A23813B}" srcOrd="0" destOrd="0" presId="urn:microsoft.com/office/officeart/2005/8/layout/hierarchy2"/>
    <dgm:cxn modelId="{04E2F037-7602-E44C-9802-3838E71E401A}" type="presParOf" srcId="{6B898DB1-F504-6E44-9B5B-EE0EDBEEEDFD}" destId="{7707BA88-70F5-E548-A5E5-3B36164CBE47}" srcOrd="3" destOrd="0" presId="urn:microsoft.com/office/officeart/2005/8/layout/hierarchy2"/>
    <dgm:cxn modelId="{63A0106E-7581-0C4C-9AC7-F4260B8E2784}" type="presParOf" srcId="{7707BA88-70F5-E548-A5E5-3B36164CBE47}" destId="{69E4AC8B-5E68-264E-8CF3-22FA2ECB121A}" srcOrd="0" destOrd="0" presId="urn:microsoft.com/office/officeart/2005/8/layout/hierarchy2"/>
    <dgm:cxn modelId="{F5C147E2-3390-5E4A-9076-4EE20A8C595D}" type="presParOf" srcId="{7707BA88-70F5-E548-A5E5-3B36164CBE47}" destId="{6221E2C9-E3D1-CE48-B101-96D6D3168C77}" srcOrd="1" destOrd="0" presId="urn:microsoft.com/office/officeart/2005/8/layout/hierarchy2"/>
    <dgm:cxn modelId="{034606E2-8216-4648-A530-63EDAC29BDD6}" type="presParOf" srcId="{6221E2C9-E3D1-CE48-B101-96D6D3168C77}" destId="{B9D50EE2-1D2A-4B49-A87A-1B1B2B805BEC}" srcOrd="0" destOrd="0" presId="urn:microsoft.com/office/officeart/2005/8/layout/hierarchy2"/>
    <dgm:cxn modelId="{ADC8C9CE-209C-4844-8218-2F73810C9537}" type="presParOf" srcId="{B9D50EE2-1D2A-4B49-A87A-1B1B2B805BEC}" destId="{EEE55BB6-8440-1F46-9203-4FEF3249B316}" srcOrd="0" destOrd="0" presId="urn:microsoft.com/office/officeart/2005/8/layout/hierarchy2"/>
    <dgm:cxn modelId="{516C86F2-6E4A-6F43-879B-FE454454CE53}" type="presParOf" srcId="{6221E2C9-E3D1-CE48-B101-96D6D3168C77}" destId="{DAEAB76E-F670-D145-A7D9-92C40346B8DB}" srcOrd="1" destOrd="0" presId="urn:microsoft.com/office/officeart/2005/8/layout/hierarchy2"/>
    <dgm:cxn modelId="{9F17A243-908A-574D-975E-1C154C26F951}" type="presParOf" srcId="{DAEAB76E-F670-D145-A7D9-92C40346B8DB}" destId="{99BDFFCB-5C75-D84A-8177-9B2895E35754}" srcOrd="0" destOrd="0" presId="urn:microsoft.com/office/officeart/2005/8/layout/hierarchy2"/>
    <dgm:cxn modelId="{683DC708-74AB-114D-A32D-15256C92CC2A}" type="presParOf" srcId="{DAEAB76E-F670-D145-A7D9-92C40346B8DB}" destId="{CA01B454-6B32-5743-BF5A-89E7CD395F3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C90558-E50A-0F42-91C0-DEFA00B7018F}"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zh-CN" altLang="en-US"/>
        </a:p>
      </dgm:t>
    </dgm:pt>
    <dgm:pt modelId="{1B463F04-453C-6F40-A330-937A416E8282}">
      <dgm:prSet phldrT="[文本]"/>
      <dgm:spPr/>
      <dgm:t>
        <a:bodyPr/>
        <a:lstStyle/>
        <a:p>
          <a:r>
            <a:rPr lang="zh-CN" altLang="en-US" dirty="0" smtClean="0"/>
            <a:t>定密程序</a:t>
          </a:r>
          <a:endParaRPr lang="zh-CN" altLang="en-US" dirty="0"/>
        </a:p>
      </dgm:t>
    </dgm:pt>
    <dgm:pt modelId="{E46E5BEB-284E-C94D-8B0D-BF75CDD4DC8B}" type="parTrans" cxnId="{C8C6F280-26C6-984A-AC6C-958EBA5D778D}">
      <dgm:prSet/>
      <dgm:spPr/>
      <dgm:t>
        <a:bodyPr/>
        <a:lstStyle/>
        <a:p>
          <a:endParaRPr lang="zh-CN" altLang="en-US"/>
        </a:p>
      </dgm:t>
    </dgm:pt>
    <dgm:pt modelId="{4C0C4670-1566-A646-889F-2A89589A46F2}" type="sibTrans" cxnId="{C8C6F280-26C6-984A-AC6C-958EBA5D778D}">
      <dgm:prSet/>
      <dgm:spPr/>
      <dgm:t>
        <a:bodyPr/>
        <a:lstStyle/>
        <a:p>
          <a:endParaRPr lang="zh-CN" altLang="en-US"/>
        </a:p>
      </dgm:t>
    </dgm:pt>
    <dgm:pt modelId="{901072F6-8EEF-294F-A5B4-C6F9C635C76B}">
      <dgm:prSet phldrT="[文本]"/>
      <dgm:spPr/>
      <dgm:t>
        <a:bodyPr/>
        <a:lstStyle/>
        <a:p>
          <a:r>
            <a:rPr lang="zh-CN" altLang="en-US" dirty="0" smtClean="0"/>
            <a:t>特殊</a:t>
          </a:r>
          <a:endParaRPr lang="zh-CN" altLang="en-US" dirty="0"/>
        </a:p>
      </dgm:t>
    </dgm:pt>
    <dgm:pt modelId="{71E32226-538C-F847-A3F6-BAF83BD92061}" type="parTrans" cxnId="{C43401AE-899A-CE4F-9513-D21E912997E6}">
      <dgm:prSet/>
      <dgm:spPr/>
      <dgm:t>
        <a:bodyPr/>
        <a:lstStyle/>
        <a:p>
          <a:endParaRPr lang="zh-CN" altLang="en-US"/>
        </a:p>
      </dgm:t>
    </dgm:pt>
    <dgm:pt modelId="{8133A48F-09BC-F94F-9162-534883C148BE}" type="sibTrans" cxnId="{C43401AE-899A-CE4F-9513-D21E912997E6}">
      <dgm:prSet/>
      <dgm:spPr/>
      <dgm:t>
        <a:bodyPr/>
        <a:lstStyle/>
        <a:p>
          <a:endParaRPr lang="zh-CN" altLang="en-US"/>
        </a:p>
      </dgm:t>
    </dgm:pt>
    <dgm:pt modelId="{66802202-1569-084C-8D35-ACE9C9A59777}">
      <dgm:prSet phldrT="[文本]"/>
      <dgm:spPr/>
      <dgm:t>
        <a:bodyPr/>
        <a:lstStyle/>
        <a:p>
          <a:r>
            <a:rPr lang="zh-CN" altLang="en-US" dirty="0" smtClean="0"/>
            <a:t>不明确</a:t>
          </a:r>
          <a:endParaRPr lang="zh-CN" altLang="en-US" dirty="0"/>
        </a:p>
      </dgm:t>
    </dgm:pt>
    <dgm:pt modelId="{33EB7C2A-BB1E-DC47-A5BD-3D1DD663A2DB}" type="parTrans" cxnId="{14220077-1D44-EB48-82DD-A7A6B3C12372}">
      <dgm:prSet/>
      <dgm:spPr/>
      <dgm:t>
        <a:bodyPr/>
        <a:lstStyle/>
        <a:p>
          <a:endParaRPr lang="zh-CN" altLang="en-US"/>
        </a:p>
      </dgm:t>
    </dgm:pt>
    <dgm:pt modelId="{412C3389-574C-384B-950F-AA4022B8B987}" type="sibTrans" cxnId="{14220077-1D44-EB48-82DD-A7A6B3C12372}">
      <dgm:prSet/>
      <dgm:spPr/>
      <dgm:t>
        <a:bodyPr/>
        <a:lstStyle/>
        <a:p>
          <a:endParaRPr lang="zh-CN" altLang="en-US"/>
        </a:p>
      </dgm:t>
    </dgm:pt>
    <dgm:pt modelId="{68FBFB48-68C3-DB4A-8B1C-C37CC9C094BB}">
      <dgm:prSet phldrT="[文本]"/>
      <dgm:spPr/>
      <dgm:t>
        <a:bodyPr/>
        <a:lstStyle/>
        <a:p>
          <a:r>
            <a:rPr lang="zh-CN" altLang="en-US" smtClean="0"/>
            <a:t>有争议</a:t>
          </a:r>
          <a:endParaRPr lang="zh-CN" altLang="en-US"/>
        </a:p>
      </dgm:t>
    </dgm:pt>
    <dgm:pt modelId="{D4C28241-4077-2643-BB21-54C1153BCE71}" type="parTrans" cxnId="{59A52661-6647-DC4C-BA14-B6E89946EAB0}">
      <dgm:prSet/>
      <dgm:spPr/>
      <dgm:t>
        <a:bodyPr/>
        <a:lstStyle/>
        <a:p>
          <a:endParaRPr lang="zh-CN" altLang="en-US"/>
        </a:p>
      </dgm:t>
    </dgm:pt>
    <dgm:pt modelId="{E3DC694F-EC68-0F4C-90D0-3859BB3971BA}" type="sibTrans" cxnId="{59A52661-6647-DC4C-BA14-B6E89946EAB0}">
      <dgm:prSet/>
      <dgm:spPr/>
      <dgm:t>
        <a:bodyPr/>
        <a:lstStyle/>
        <a:p>
          <a:endParaRPr lang="zh-CN" altLang="en-US"/>
        </a:p>
      </dgm:t>
    </dgm:pt>
    <dgm:pt modelId="{80D48F97-A94B-EA46-8E40-FBFD9004DC68}">
      <dgm:prSet phldrT="[文本]"/>
      <dgm:spPr/>
      <dgm:t>
        <a:bodyPr/>
        <a:lstStyle/>
        <a:p>
          <a:r>
            <a:rPr lang="zh-CN" altLang="en-US" dirty="0" smtClean="0"/>
            <a:t>普通</a:t>
          </a:r>
          <a:endParaRPr lang="zh-CN" altLang="en-US" dirty="0"/>
        </a:p>
      </dgm:t>
    </dgm:pt>
    <dgm:pt modelId="{14E62356-26D4-CC40-8A89-58CBE2A93C9D}" type="parTrans" cxnId="{DF1C0047-81D9-104C-8612-8A5ACACDC3B4}">
      <dgm:prSet/>
      <dgm:spPr/>
      <dgm:t>
        <a:bodyPr/>
        <a:lstStyle/>
        <a:p>
          <a:endParaRPr lang="zh-CN" altLang="en-US"/>
        </a:p>
      </dgm:t>
    </dgm:pt>
    <dgm:pt modelId="{BD9EAAB9-AEB1-3E4B-9CDF-76F13BEAA9D0}" type="sibTrans" cxnId="{DF1C0047-81D9-104C-8612-8A5ACACDC3B4}">
      <dgm:prSet/>
      <dgm:spPr/>
      <dgm:t>
        <a:bodyPr/>
        <a:lstStyle/>
        <a:p>
          <a:endParaRPr lang="zh-CN" altLang="en-US"/>
        </a:p>
      </dgm:t>
    </dgm:pt>
    <dgm:pt modelId="{7243889C-4D2B-284B-86E7-BB05FC17DCAC}">
      <dgm:prSet/>
      <dgm:spPr/>
      <dgm:t>
        <a:bodyPr/>
        <a:lstStyle/>
        <a:p>
          <a:r>
            <a:rPr lang="zh-CN" altLang="en-US" dirty="0" smtClean="0"/>
            <a:t>无权</a:t>
          </a:r>
          <a:endParaRPr lang="zh-CN" altLang="en-US" dirty="0"/>
        </a:p>
      </dgm:t>
    </dgm:pt>
    <dgm:pt modelId="{69447875-8C5A-E544-AAED-CEB7F69AAC02}" type="parTrans" cxnId="{3A2BA89C-C0BD-F346-B4F2-50DF761F2DAA}">
      <dgm:prSet/>
      <dgm:spPr/>
      <dgm:t>
        <a:bodyPr/>
        <a:lstStyle/>
        <a:p>
          <a:endParaRPr lang="zh-CN" altLang="en-US"/>
        </a:p>
      </dgm:t>
    </dgm:pt>
    <dgm:pt modelId="{B60982CC-678E-DF4E-BDEB-DC5176520AE3}" type="sibTrans" cxnId="{3A2BA89C-C0BD-F346-B4F2-50DF761F2DAA}">
      <dgm:prSet/>
      <dgm:spPr/>
      <dgm:t>
        <a:bodyPr/>
        <a:lstStyle/>
        <a:p>
          <a:endParaRPr lang="zh-CN" altLang="en-US"/>
        </a:p>
      </dgm:t>
    </dgm:pt>
    <dgm:pt modelId="{56B6646D-E7E3-D143-87B8-79D065812B0C}" type="pres">
      <dgm:prSet presAssocID="{84C90558-E50A-0F42-91C0-DEFA00B7018F}" presName="diagram" presStyleCnt="0">
        <dgm:presLayoutVars>
          <dgm:chPref val="1"/>
          <dgm:dir/>
          <dgm:animOne val="branch"/>
          <dgm:animLvl val="lvl"/>
          <dgm:resizeHandles val="exact"/>
        </dgm:presLayoutVars>
      </dgm:prSet>
      <dgm:spPr/>
      <dgm:t>
        <a:bodyPr/>
        <a:lstStyle/>
        <a:p>
          <a:endParaRPr lang="zh-CN" altLang="en-US"/>
        </a:p>
      </dgm:t>
    </dgm:pt>
    <dgm:pt modelId="{0399B762-C15E-344C-BB01-FE0417C3FF62}" type="pres">
      <dgm:prSet presAssocID="{1B463F04-453C-6F40-A330-937A416E8282}" presName="root1" presStyleCnt="0"/>
      <dgm:spPr/>
    </dgm:pt>
    <dgm:pt modelId="{86B0BD93-0EFA-3D40-8D93-5995D9336ED6}" type="pres">
      <dgm:prSet presAssocID="{1B463F04-453C-6F40-A330-937A416E8282}" presName="LevelOneTextNode" presStyleLbl="node0" presStyleIdx="0" presStyleCnt="1">
        <dgm:presLayoutVars>
          <dgm:chPref val="3"/>
        </dgm:presLayoutVars>
      </dgm:prSet>
      <dgm:spPr/>
      <dgm:t>
        <a:bodyPr/>
        <a:lstStyle/>
        <a:p>
          <a:endParaRPr lang="zh-CN" altLang="en-US"/>
        </a:p>
      </dgm:t>
    </dgm:pt>
    <dgm:pt modelId="{6B90F586-4E75-2C45-8F66-101A6D885965}" type="pres">
      <dgm:prSet presAssocID="{1B463F04-453C-6F40-A330-937A416E8282}" presName="level2hierChild" presStyleCnt="0"/>
      <dgm:spPr/>
    </dgm:pt>
    <dgm:pt modelId="{C723E5B5-E946-224A-86DD-204D5F1690E8}" type="pres">
      <dgm:prSet presAssocID="{71E32226-538C-F847-A3F6-BAF83BD92061}" presName="conn2-1" presStyleLbl="parChTrans1D2" presStyleIdx="0" presStyleCnt="2"/>
      <dgm:spPr/>
      <dgm:t>
        <a:bodyPr/>
        <a:lstStyle/>
        <a:p>
          <a:endParaRPr lang="zh-CN" altLang="en-US"/>
        </a:p>
      </dgm:t>
    </dgm:pt>
    <dgm:pt modelId="{C5633856-9AA1-8E4D-ACA2-AF6E10CB5A87}" type="pres">
      <dgm:prSet presAssocID="{71E32226-538C-F847-A3F6-BAF83BD92061}" presName="connTx" presStyleLbl="parChTrans1D2" presStyleIdx="0" presStyleCnt="2"/>
      <dgm:spPr/>
      <dgm:t>
        <a:bodyPr/>
        <a:lstStyle/>
        <a:p>
          <a:endParaRPr lang="zh-CN" altLang="en-US"/>
        </a:p>
      </dgm:t>
    </dgm:pt>
    <dgm:pt modelId="{9B963E7B-2D55-3644-8235-E87EF6BF471C}" type="pres">
      <dgm:prSet presAssocID="{901072F6-8EEF-294F-A5B4-C6F9C635C76B}" presName="root2" presStyleCnt="0"/>
      <dgm:spPr/>
    </dgm:pt>
    <dgm:pt modelId="{E917B708-D82C-F541-BA42-4395FA557C16}" type="pres">
      <dgm:prSet presAssocID="{901072F6-8EEF-294F-A5B4-C6F9C635C76B}" presName="LevelTwoTextNode" presStyleLbl="node2" presStyleIdx="0" presStyleCnt="2">
        <dgm:presLayoutVars>
          <dgm:chPref val="3"/>
        </dgm:presLayoutVars>
      </dgm:prSet>
      <dgm:spPr/>
      <dgm:t>
        <a:bodyPr/>
        <a:lstStyle/>
        <a:p>
          <a:endParaRPr lang="zh-CN" altLang="en-US"/>
        </a:p>
      </dgm:t>
    </dgm:pt>
    <dgm:pt modelId="{4AAC7D8A-35DD-5540-BD7B-794C6F2135E4}" type="pres">
      <dgm:prSet presAssocID="{901072F6-8EEF-294F-A5B4-C6F9C635C76B}" presName="level3hierChild" presStyleCnt="0"/>
      <dgm:spPr/>
    </dgm:pt>
    <dgm:pt modelId="{02C19660-074C-DA4F-BC5D-492A0CD4B2FA}" type="pres">
      <dgm:prSet presAssocID="{33EB7C2A-BB1E-DC47-A5BD-3D1DD663A2DB}" presName="conn2-1" presStyleLbl="parChTrans1D3" presStyleIdx="0" presStyleCnt="3"/>
      <dgm:spPr/>
      <dgm:t>
        <a:bodyPr/>
        <a:lstStyle/>
        <a:p>
          <a:endParaRPr lang="zh-CN" altLang="en-US"/>
        </a:p>
      </dgm:t>
    </dgm:pt>
    <dgm:pt modelId="{7B6A9F19-39A0-1947-9E67-275B4DD1C47E}" type="pres">
      <dgm:prSet presAssocID="{33EB7C2A-BB1E-DC47-A5BD-3D1DD663A2DB}" presName="connTx" presStyleLbl="parChTrans1D3" presStyleIdx="0" presStyleCnt="3"/>
      <dgm:spPr/>
      <dgm:t>
        <a:bodyPr/>
        <a:lstStyle/>
        <a:p>
          <a:endParaRPr lang="zh-CN" altLang="en-US"/>
        </a:p>
      </dgm:t>
    </dgm:pt>
    <dgm:pt modelId="{532EE74C-4C71-364A-A295-04FDDD2B3D66}" type="pres">
      <dgm:prSet presAssocID="{66802202-1569-084C-8D35-ACE9C9A59777}" presName="root2" presStyleCnt="0"/>
      <dgm:spPr/>
    </dgm:pt>
    <dgm:pt modelId="{BB3A7E5B-4049-AF4E-9792-1E3479832699}" type="pres">
      <dgm:prSet presAssocID="{66802202-1569-084C-8D35-ACE9C9A59777}" presName="LevelTwoTextNode" presStyleLbl="node3" presStyleIdx="0" presStyleCnt="3">
        <dgm:presLayoutVars>
          <dgm:chPref val="3"/>
        </dgm:presLayoutVars>
      </dgm:prSet>
      <dgm:spPr/>
      <dgm:t>
        <a:bodyPr/>
        <a:lstStyle/>
        <a:p>
          <a:endParaRPr lang="zh-CN" altLang="en-US"/>
        </a:p>
      </dgm:t>
    </dgm:pt>
    <dgm:pt modelId="{8335F0C7-0C72-D847-9115-A885B325539F}" type="pres">
      <dgm:prSet presAssocID="{66802202-1569-084C-8D35-ACE9C9A59777}" presName="level3hierChild" presStyleCnt="0"/>
      <dgm:spPr/>
    </dgm:pt>
    <dgm:pt modelId="{C4373EB5-D428-A043-920C-EB66832FE957}" type="pres">
      <dgm:prSet presAssocID="{D4C28241-4077-2643-BB21-54C1153BCE71}" presName="conn2-1" presStyleLbl="parChTrans1D3" presStyleIdx="1" presStyleCnt="3"/>
      <dgm:spPr/>
      <dgm:t>
        <a:bodyPr/>
        <a:lstStyle/>
        <a:p>
          <a:endParaRPr lang="zh-CN" altLang="en-US"/>
        </a:p>
      </dgm:t>
    </dgm:pt>
    <dgm:pt modelId="{2BC2E6D5-34B0-FA41-BF74-F07728BDF5A3}" type="pres">
      <dgm:prSet presAssocID="{D4C28241-4077-2643-BB21-54C1153BCE71}" presName="connTx" presStyleLbl="parChTrans1D3" presStyleIdx="1" presStyleCnt="3"/>
      <dgm:spPr/>
      <dgm:t>
        <a:bodyPr/>
        <a:lstStyle/>
        <a:p>
          <a:endParaRPr lang="zh-CN" altLang="en-US"/>
        </a:p>
      </dgm:t>
    </dgm:pt>
    <dgm:pt modelId="{2B3A27C3-BC58-6E49-B842-8BD2F978E296}" type="pres">
      <dgm:prSet presAssocID="{68FBFB48-68C3-DB4A-8B1C-C37CC9C094BB}" presName="root2" presStyleCnt="0"/>
      <dgm:spPr/>
    </dgm:pt>
    <dgm:pt modelId="{F75E1F7A-2F85-844F-8810-BD8D24BABC68}" type="pres">
      <dgm:prSet presAssocID="{68FBFB48-68C3-DB4A-8B1C-C37CC9C094BB}" presName="LevelTwoTextNode" presStyleLbl="node3" presStyleIdx="1" presStyleCnt="3">
        <dgm:presLayoutVars>
          <dgm:chPref val="3"/>
        </dgm:presLayoutVars>
      </dgm:prSet>
      <dgm:spPr/>
      <dgm:t>
        <a:bodyPr/>
        <a:lstStyle/>
        <a:p>
          <a:endParaRPr lang="zh-CN" altLang="en-US"/>
        </a:p>
      </dgm:t>
    </dgm:pt>
    <dgm:pt modelId="{A04BC08F-3C68-0546-812A-4A48906AF090}" type="pres">
      <dgm:prSet presAssocID="{68FBFB48-68C3-DB4A-8B1C-C37CC9C094BB}" presName="level3hierChild" presStyleCnt="0"/>
      <dgm:spPr/>
    </dgm:pt>
    <dgm:pt modelId="{AC2F0A37-28CD-F342-B097-B3770416D278}" type="pres">
      <dgm:prSet presAssocID="{69447875-8C5A-E544-AAED-CEB7F69AAC02}" presName="conn2-1" presStyleLbl="parChTrans1D3" presStyleIdx="2" presStyleCnt="3"/>
      <dgm:spPr/>
      <dgm:t>
        <a:bodyPr/>
        <a:lstStyle/>
        <a:p>
          <a:endParaRPr lang="zh-CN" altLang="en-US"/>
        </a:p>
      </dgm:t>
    </dgm:pt>
    <dgm:pt modelId="{C63845FD-2FDB-0E43-8440-B1B54337735A}" type="pres">
      <dgm:prSet presAssocID="{69447875-8C5A-E544-AAED-CEB7F69AAC02}" presName="connTx" presStyleLbl="parChTrans1D3" presStyleIdx="2" presStyleCnt="3"/>
      <dgm:spPr/>
      <dgm:t>
        <a:bodyPr/>
        <a:lstStyle/>
        <a:p>
          <a:endParaRPr lang="zh-CN" altLang="en-US"/>
        </a:p>
      </dgm:t>
    </dgm:pt>
    <dgm:pt modelId="{B070C104-B188-BD44-BF55-3A2D4CA2E451}" type="pres">
      <dgm:prSet presAssocID="{7243889C-4D2B-284B-86E7-BB05FC17DCAC}" presName="root2" presStyleCnt="0"/>
      <dgm:spPr/>
    </dgm:pt>
    <dgm:pt modelId="{23B3671E-1825-6C4A-9C3E-DC3DE41BA5A8}" type="pres">
      <dgm:prSet presAssocID="{7243889C-4D2B-284B-86E7-BB05FC17DCAC}" presName="LevelTwoTextNode" presStyleLbl="node3" presStyleIdx="2" presStyleCnt="3">
        <dgm:presLayoutVars>
          <dgm:chPref val="3"/>
        </dgm:presLayoutVars>
      </dgm:prSet>
      <dgm:spPr/>
      <dgm:t>
        <a:bodyPr/>
        <a:lstStyle/>
        <a:p>
          <a:endParaRPr lang="zh-CN" altLang="en-US"/>
        </a:p>
      </dgm:t>
    </dgm:pt>
    <dgm:pt modelId="{F43023E6-621A-6F40-8760-799359A9D430}" type="pres">
      <dgm:prSet presAssocID="{7243889C-4D2B-284B-86E7-BB05FC17DCAC}" presName="level3hierChild" presStyleCnt="0"/>
      <dgm:spPr/>
    </dgm:pt>
    <dgm:pt modelId="{6B67EAF5-2AEC-0E45-9216-20ED9CEAFC17}" type="pres">
      <dgm:prSet presAssocID="{14E62356-26D4-CC40-8A89-58CBE2A93C9D}" presName="conn2-1" presStyleLbl="parChTrans1D2" presStyleIdx="1" presStyleCnt="2"/>
      <dgm:spPr/>
      <dgm:t>
        <a:bodyPr/>
        <a:lstStyle/>
        <a:p>
          <a:endParaRPr lang="zh-CN" altLang="en-US"/>
        </a:p>
      </dgm:t>
    </dgm:pt>
    <dgm:pt modelId="{BAA1B534-5708-3A46-93F8-C0D3F135FC3E}" type="pres">
      <dgm:prSet presAssocID="{14E62356-26D4-CC40-8A89-58CBE2A93C9D}" presName="connTx" presStyleLbl="parChTrans1D2" presStyleIdx="1" presStyleCnt="2"/>
      <dgm:spPr/>
      <dgm:t>
        <a:bodyPr/>
        <a:lstStyle/>
        <a:p>
          <a:endParaRPr lang="zh-CN" altLang="en-US"/>
        </a:p>
      </dgm:t>
    </dgm:pt>
    <dgm:pt modelId="{12A8697F-A057-C745-B679-D53DBFF52C9E}" type="pres">
      <dgm:prSet presAssocID="{80D48F97-A94B-EA46-8E40-FBFD9004DC68}" presName="root2" presStyleCnt="0"/>
      <dgm:spPr/>
    </dgm:pt>
    <dgm:pt modelId="{1EA7E810-02B8-9D42-8532-FF42465EEBBC}" type="pres">
      <dgm:prSet presAssocID="{80D48F97-A94B-EA46-8E40-FBFD9004DC68}" presName="LevelTwoTextNode" presStyleLbl="node2" presStyleIdx="1" presStyleCnt="2">
        <dgm:presLayoutVars>
          <dgm:chPref val="3"/>
        </dgm:presLayoutVars>
      </dgm:prSet>
      <dgm:spPr/>
      <dgm:t>
        <a:bodyPr/>
        <a:lstStyle/>
        <a:p>
          <a:endParaRPr lang="zh-CN" altLang="en-US"/>
        </a:p>
      </dgm:t>
    </dgm:pt>
    <dgm:pt modelId="{82EE831B-9A56-BC49-9A24-11AFE2D6540C}" type="pres">
      <dgm:prSet presAssocID="{80D48F97-A94B-EA46-8E40-FBFD9004DC68}" presName="level3hierChild" presStyleCnt="0"/>
      <dgm:spPr/>
    </dgm:pt>
  </dgm:ptLst>
  <dgm:cxnLst>
    <dgm:cxn modelId="{F9A9426C-5AD4-9744-A223-1CB8064B0198}" type="presOf" srcId="{33EB7C2A-BB1E-DC47-A5BD-3D1DD663A2DB}" destId="{7B6A9F19-39A0-1947-9E67-275B4DD1C47E}" srcOrd="1" destOrd="0" presId="urn:microsoft.com/office/officeart/2005/8/layout/hierarchy2"/>
    <dgm:cxn modelId="{1BDA796B-A3C9-DE47-8F1C-016F789807A4}" type="presOf" srcId="{69447875-8C5A-E544-AAED-CEB7F69AAC02}" destId="{C63845FD-2FDB-0E43-8440-B1B54337735A}" srcOrd="1" destOrd="0" presId="urn:microsoft.com/office/officeart/2005/8/layout/hierarchy2"/>
    <dgm:cxn modelId="{59A52661-6647-DC4C-BA14-B6E89946EAB0}" srcId="{901072F6-8EEF-294F-A5B4-C6F9C635C76B}" destId="{68FBFB48-68C3-DB4A-8B1C-C37CC9C094BB}" srcOrd="1" destOrd="0" parTransId="{D4C28241-4077-2643-BB21-54C1153BCE71}" sibTransId="{E3DC694F-EC68-0F4C-90D0-3859BB3971BA}"/>
    <dgm:cxn modelId="{33A9A29B-6D0D-624E-94B8-BFE286991EB4}" type="presOf" srcId="{68FBFB48-68C3-DB4A-8B1C-C37CC9C094BB}" destId="{F75E1F7A-2F85-844F-8810-BD8D24BABC68}" srcOrd="0" destOrd="0" presId="urn:microsoft.com/office/officeart/2005/8/layout/hierarchy2"/>
    <dgm:cxn modelId="{C8C6F280-26C6-984A-AC6C-958EBA5D778D}" srcId="{84C90558-E50A-0F42-91C0-DEFA00B7018F}" destId="{1B463F04-453C-6F40-A330-937A416E8282}" srcOrd="0" destOrd="0" parTransId="{E46E5BEB-284E-C94D-8B0D-BF75CDD4DC8B}" sibTransId="{4C0C4670-1566-A646-889F-2A89589A46F2}"/>
    <dgm:cxn modelId="{E5C60911-D6E9-E847-8600-9EC6721E140A}" type="presOf" srcId="{1B463F04-453C-6F40-A330-937A416E8282}" destId="{86B0BD93-0EFA-3D40-8D93-5995D9336ED6}" srcOrd="0" destOrd="0" presId="urn:microsoft.com/office/officeart/2005/8/layout/hierarchy2"/>
    <dgm:cxn modelId="{3A2BA89C-C0BD-F346-B4F2-50DF761F2DAA}" srcId="{901072F6-8EEF-294F-A5B4-C6F9C635C76B}" destId="{7243889C-4D2B-284B-86E7-BB05FC17DCAC}" srcOrd="2" destOrd="0" parTransId="{69447875-8C5A-E544-AAED-CEB7F69AAC02}" sibTransId="{B60982CC-678E-DF4E-BDEB-DC5176520AE3}"/>
    <dgm:cxn modelId="{E60231F8-3E6B-F941-9AA4-02C3DE7CB91A}" type="presOf" srcId="{D4C28241-4077-2643-BB21-54C1153BCE71}" destId="{2BC2E6D5-34B0-FA41-BF74-F07728BDF5A3}" srcOrd="1" destOrd="0" presId="urn:microsoft.com/office/officeart/2005/8/layout/hierarchy2"/>
    <dgm:cxn modelId="{716ABAC1-19A8-104A-BBF3-8A5AD5E7C7F1}" type="presOf" srcId="{901072F6-8EEF-294F-A5B4-C6F9C635C76B}" destId="{E917B708-D82C-F541-BA42-4395FA557C16}" srcOrd="0" destOrd="0" presId="urn:microsoft.com/office/officeart/2005/8/layout/hierarchy2"/>
    <dgm:cxn modelId="{D5CFCB6F-257D-7F4D-B738-A90B5E2CB1BF}" type="presOf" srcId="{71E32226-538C-F847-A3F6-BAF83BD92061}" destId="{C5633856-9AA1-8E4D-ACA2-AF6E10CB5A87}" srcOrd="1" destOrd="0" presId="urn:microsoft.com/office/officeart/2005/8/layout/hierarchy2"/>
    <dgm:cxn modelId="{8B49FA59-9D11-CB4A-A550-1B047B0D6504}" type="presOf" srcId="{14E62356-26D4-CC40-8A89-58CBE2A93C9D}" destId="{6B67EAF5-2AEC-0E45-9216-20ED9CEAFC17}" srcOrd="0" destOrd="0" presId="urn:microsoft.com/office/officeart/2005/8/layout/hierarchy2"/>
    <dgm:cxn modelId="{DF1C0047-81D9-104C-8612-8A5ACACDC3B4}" srcId="{1B463F04-453C-6F40-A330-937A416E8282}" destId="{80D48F97-A94B-EA46-8E40-FBFD9004DC68}" srcOrd="1" destOrd="0" parTransId="{14E62356-26D4-CC40-8A89-58CBE2A93C9D}" sibTransId="{BD9EAAB9-AEB1-3E4B-9CDF-76F13BEAA9D0}"/>
    <dgm:cxn modelId="{C43401AE-899A-CE4F-9513-D21E912997E6}" srcId="{1B463F04-453C-6F40-A330-937A416E8282}" destId="{901072F6-8EEF-294F-A5B4-C6F9C635C76B}" srcOrd="0" destOrd="0" parTransId="{71E32226-538C-F847-A3F6-BAF83BD92061}" sibTransId="{8133A48F-09BC-F94F-9162-534883C148BE}"/>
    <dgm:cxn modelId="{8AF696F2-795B-9845-BED8-DAD9BF6BDB67}" type="presOf" srcId="{D4C28241-4077-2643-BB21-54C1153BCE71}" destId="{C4373EB5-D428-A043-920C-EB66832FE957}" srcOrd="0" destOrd="0" presId="urn:microsoft.com/office/officeart/2005/8/layout/hierarchy2"/>
    <dgm:cxn modelId="{A0045549-8B45-C447-A162-A5E6B374E566}" type="presOf" srcId="{33EB7C2A-BB1E-DC47-A5BD-3D1DD663A2DB}" destId="{02C19660-074C-DA4F-BC5D-492A0CD4B2FA}" srcOrd="0" destOrd="0" presId="urn:microsoft.com/office/officeart/2005/8/layout/hierarchy2"/>
    <dgm:cxn modelId="{161B5E19-0488-C944-AF6B-7500830B0A6D}" type="presOf" srcId="{66802202-1569-084C-8D35-ACE9C9A59777}" destId="{BB3A7E5B-4049-AF4E-9792-1E3479832699}" srcOrd="0" destOrd="0" presId="urn:microsoft.com/office/officeart/2005/8/layout/hierarchy2"/>
    <dgm:cxn modelId="{14220077-1D44-EB48-82DD-A7A6B3C12372}" srcId="{901072F6-8EEF-294F-A5B4-C6F9C635C76B}" destId="{66802202-1569-084C-8D35-ACE9C9A59777}" srcOrd="0" destOrd="0" parTransId="{33EB7C2A-BB1E-DC47-A5BD-3D1DD663A2DB}" sibTransId="{412C3389-574C-384B-950F-AA4022B8B987}"/>
    <dgm:cxn modelId="{73CD5569-52E3-E647-8319-8CDE205C5CD6}" type="presOf" srcId="{69447875-8C5A-E544-AAED-CEB7F69AAC02}" destId="{AC2F0A37-28CD-F342-B097-B3770416D278}" srcOrd="0" destOrd="0" presId="urn:microsoft.com/office/officeart/2005/8/layout/hierarchy2"/>
    <dgm:cxn modelId="{5663392C-EBEC-794C-AD88-56171F99F214}" type="presOf" srcId="{7243889C-4D2B-284B-86E7-BB05FC17DCAC}" destId="{23B3671E-1825-6C4A-9C3E-DC3DE41BA5A8}" srcOrd="0" destOrd="0" presId="urn:microsoft.com/office/officeart/2005/8/layout/hierarchy2"/>
    <dgm:cxn modelId="{B10C51F8-8F18-6A48-BCE5-6EE53BCA50B5}" type="presOf" srcId="{71E32226-538C-F847-A3F6-BAF83BD92061}" destId="{C723E5B5-E946-224A-86DD-204D5F1690E8}" srcOrd="0" destOrd="0" presId="urn:microsoft.com/office/officeart/2005/8/layout/hierarchy2"/>
    <dgm:cxn modelId="{C0671B52-12DC-4C41-B91F-2723D827F639}" type="presOf" srcId="{80D48F97-A94B-EA46-8E40-FBFD9004DC68}" destId="{1EA7E810-02B8-9D42-8532-FF42465EEBBC}" srcOrd="0" destOrd="0" presId="urn:microsoft.com/office/officeart/2005/8/layout/hierarchy2"/>
    <dgm:cxn modelId="{C39F21C7-64E5-AC46-87A4-5EE72C03FF2E}" type="presOf" srcId="{14E62356-26D4-CC40-8A89-58CBE2A93C9D}" destId="{BAA1B534-5708-3A46-93F8-C0D3F135FC3E}" srcOrd="1" destOrd="0" presId="urn:microsoft.com/office/officeart/2005/8/layout/hierarchy2"/>
    <dgm:cxn modelId="{DB8B5C65-6D7D-F441-9EE8-7E2569C859A6}" type="presOf" srcId="{84C90558-E50A-0F42-91C0-DEFA00B7018F}" destId="{56B6646D-E7E3-D143-87B8-79D065812B0C}" srcOrd="0" destOrd="0" presId="urn:microsoft.com/office/officeart/2005/8/layout/hierarchy2"/>
    <dgm:cxn modelId="{877C0DAA-7781-C248-84F3-5EA2DCFE354A}" type="presParOf" srcId="{56B6646D-E7E3-D143-87B8-79D065812B0C}" destId="{0399B762-C15E-344C-BB01-FE0417C3FF62}" srcOrd="0" destOrd="0" presId="urn:microsoft.com/office/officeart/2005/8/layout/hierarchy2"/>
    <dgm:cxn modelId="{A3D6EC98-22CF-BA44-9412-0CE853DD4888}" type="presParOf" srcId="{0399B762-C15E-344C-BB01-FE0417C3FF62}" destId="{86B0BD93-0EFA-3D40-8D93-5995D9336ED6}" srcOrd="0" destOrd="0" presId="urn:microsoft.com/office/officeart/2005/8/layout/hierarchy2"/>
    <dgm:cxn modelId="{8C057C32-DA01-ED43-AC30-0228956BED49}" type="presParOf" srcId="{0399B762-C15E-344C-BB01-FE0417C3FF62}" destId="{6B90F586-4E75-2C45-8F66-101A6D885965}" srcOrd="1" destOrd="0" presId="urn:microsoft.com/office/officeart/2005/8/layout/hierarchy2"/>
    <dgm:cxn modelId="{A474D633-22CC-794E-B054-DC9FBBC6D888}" type="presParOf" srcId="{6B90F586-4E75-2C45-8F66-101A6D885965}" destId="{C723E5B5-E946-224A-86DD-204D5F1690E8}" srcOrd="0" destOrd="0" presId="urn:microsoft.com/office/officeart/2005/8/layout/hierarchy2"/>
    <dgm:cxn modelId="{F0A5853C-E622-D049-9431-79004E88FA1F}" type="presParOf" srcId="{C723E5B5-E946-224A-86DD-204D5F1690E8}" destId="{C5633856-9AA1-8E4D-ACA2-AF6E10CB5A87}" srcOrd="0" destOrd="0" presId="urn:microsoft.com/office/officeart/2005/8/layout/hierarchy2"/>
    <dgm:cxn modelId="{96699F04-2081-0B41-9A89-C6F645D76C8B}" type="presParOf" srcId="{6B90F586-4E75-2C45-8F66-101A6D885965}" destId="{9B963E7B-2D55-3644-8235-E87EF6BF471C}" srcOrd="1" destOrd="0" presId="urn:microsoft.com/office/officeart/2005/8/layout/hierarchy2"/>
    <dgm:cxn modelId="{A78B60D9-1A7D-404C-A83D-2E85C1C751E1}" type="presParOf" srcId="{9B963E7B-2D55-3644-8235-E87EF6BF471C}" destId="{E917B708-D82C-F541-BA42-4395FA557C16}" srcOrd="0" destOrd="0" presId="urn:microsoft.com/office/officeart/2005/8/layout/hierarchy2"/>
    <dgm:cxn modelId="{E72A2F66-0354-E749-98C6-72628CE1245F}" type="presParOf" srcId="{9B963E7B-2D55-3644-8235-E87EF6BF471C}" destId="{4AAC7D8A-35DD-5540-BD7B-794C6F2135E4}" srcOrd="1" destOrd="0" presId="urn:microsoft.com/office/officeart/2005/8/layout/hierarchy2"/>
    <dgm:cxn modelId="{F4E53FB4-2B07-F249-8BA5-9BD0D961AC81}" type="presParOf" srcId="{4AAC7D8A-35DD-5540-BD7B-794C6F2135E4}" destId="{02C19660-074C-DA4F-BC5D-492A0CD4B2FA}" srcOrd="0" destOrd="0" presId="urn:microsoft.com/office/officeart/2005/8/layout/hierarchy2"/>
    <dgm:cxn modelId="{E60DB42A-F1B6-9948-BA62-6F66A9D0C83B}" type="presParOf" srcId="{02C19660-074C-DA4F-BC5D-492A0CD4B2FA}" destId="{7B6A9F19-39A0-1947-9E67-275B4DD1C47E}" srcOrd="0" destOrd="0" presId="urn:microsoft.com/office/officeart/2005/8/layout/hierarchy2"/>
    <dgm:cxn modelId="{137C8A84-9728-8340-AB4B-E5348AE28B4F}" type="presParOf" srcId="{4AAC7D8A-35DD-5540-BD7B-794C6F2135E4}" destId="{532EE74C-4C71-364A-A295-04FDDD2B3D66}" srcOrd="1" destOrd="0" presId="urn:microsoft.com/office/officeart/2005/8/layout/hierarchy2"/>
    <dgm:cxn modelId="{A40E3B9E-F123-0A4C-A505-93D6D84E45D8}" type="presParOf" srcId="{532EE74C-4C71-364A-A295-04FDDD2B3D66}" destId="{BB3A7E5B-4049-AF4E-9792-1E3479832699}" srcOrd="0" destOrd="0" presId="urn:microsoft.com/office/officeart/2005/8/layout/hierarchy2"/>
    <dgm:cxn modelId="{72B64BA0-517B-0F40-B814-0243438CD883}" type="presParOf" srcId="{532EE74C-4C71-364A-A295-04FDDD2B3D66}" destId="{8335F0C7-0C72-D847-9115-A885B325539F}" srcOrd="1" destOrd="0" presId="urn:microsoft.com/office/officeart/2005/8/layout/hierarchy2"/>
    <dgm:cxn modelId="{B78253C3-D105-7A4D-AD0B-0ED1EF1BC1AD}" type="presParOf" srcId="{4AAC7D8A-35DD-5540-BD7B-794C6F2135E4}" destId="{C4373EB5-D428-A043-920C-EB66832FE957}" srcOrd="2" destOrd="0" presId="urn:microsoft.com/office/officeart/2005/8/layout/hierarchy2"/>
    <dgm:cxn modelId="{F0949BEC-0FC8-CC4E-9B02-2D74971BEA27}" type="presParOf" srcId="{C4373EB5-D428-A043-920C-EB66832FE957}" destId="{2BC2E6D5-34B0-FA41-BF74-F07728BDF5A3}" srcOrd="0" destOrd="0" presId="urn:microsoft.com/office/officeart/2005/8/layout/hierarchy2"/>
    <dgm:cxn modelId="{C34CED22-E7C3-9A44-9CF7-C4304BEB8B1C}" type="presParOf" srcId="{4AAC7D8A-35DD-5540-BD7B-794C6F2135E4}" destId="{2B3A27C3-BC58-6E49-B842-8BD2F978E296}" srcOrd="3" destOrd="0" presId="urn:microsoft.com/office/officeart/2005/8/layout/hierarchy2"/>
    <dgm:cxn modelId="{B4D92B12-3947-044E-8B8E-21697E1EAF09}" type="presParOf" srcId="{2B3A27C3-BC58-6E49-B842-8BD2F978E296}" destId="{F75E1F7A-2F85-844F-8810-BD8D24BABC68}" srcOrd="0" destOrd="0" presId="urn:microsoft.com/office/officeart/2005/8/layout/hierarchy2"/>
    <dgm:cxn modelId="{6F0E160F-5928-9E45-9573-35634582FD2C}" type="presParOf" srcId="{2B3A27C3-BC58-6E49-B842-8BD2F978E296}" destId="{A04BC08F-3C68-0546-812A-4A48906AF090}" srcOrd="1" destOrd="0" presId="urn:microsoft.com/office/officeart/2005/8/layout/hierarchy2"/>
    <dgm:cxn modelId="{800039AC-B23C-A94D-945A-C1373A59C87D}" type="presParOf" srcId="{4AAC7D8A-35DD-5540-BD7B-794C6F2135E4}" destId="{AC2F0A37-28CD-F342-B097-B3770416D278}" srcOrd="4" destOrd="0" presId="urn:microsoft.com/office/officeart/2005/8/layout/hierarchy2"/>
    <dgm:cxn modelId="{CEA3B156-BEAC-234E-B073-DB085C60BE04}" type="presParOf" srcId="{AC2F0A37-28CD-F342-B097-B3770416D278}" destId="{C63845FD-2FDB-0E43-8440-B1B54337735A}" srcOrd="0" destOrd="0" presId="urn:microsoft.com/office/officeart/2005/8/layout/hierarchy2"/>
    <dgm:cxn modelId="{C23FBD3D-D700-D04B-B637-3D62FA86859F}" type="presParOf" srcId="{4AAC7D8A-35DD-5540-BD7B-794C6F2135E4}" destId="{B070C104-B188-BD44-BF55-3A2D4CA2E451}" srcOrd="5" destOrd="0" presId="urn:microsoft.com/office/officeart/2005/8/layout/hierarchy2"/>
    <dgm:cxn modelId="{6CC42FE8-333F-D64A-A321-35B4BD1BA9CE}" type="presParOf" srcId="{B070C104-B188-BD44-BF55-3A2D4CA2E451}" destId="{23B3671E-1825-6C4A-9C3E-DC3DE41BA5A8}" srcOrd="0" destOrd="0" presId="urn:microsoft.com/office/officeart/2005/8/layout/hierarchy2"/>
    <dgm:cxn modelId="{92595B44-99BB-F74C-8E55-F917C39813CA}" type="presParOf" srcId="{B070C104-B188-BD44-BF55-3A2D4CA2E451}" destId="{F43023E6-621A-6F40-8760-799359A9D430}" srcOrd="1" destOrd="0" presId="urn:microsoft.com/office/officeart/2005/8/layout/hierarchy2"/>
    <dgm:cxn modelId="{8DA4B44D-9B50-9941-8827-888CDD1EC2ED}" type="presParOf" srcId="{6B90F586-4E75-2C45-8F66-101A6D885965}" destId="{6B67EAF5-2AEC-0E45-9216-20ED9CEAFC17}" srcOrd="2" destOrd="0" presId="urn:microsoft.com/office/officeart/2005/8/layout/hierarchy2"/>
    <dgm:cxn modelId="{C4A10207-499E-A04D-ACEE-4E4EE71E6CFC}" type="presParOf" srcId="{6B67EAF5-2AEC-0E45-9216-20ED9CEAFC17}" destId="{BAA1B534-5708-3A46-93F8-C0D3F135FC3E}" srcOrd="0" destOrd="0" presId="urn:microsoft.com/office/officeart/2005/8/layout/hierarchy2"/>
    <dgm:cxn modelId="{A4EEE496-8D26-AA44-92F2-BEE14B4D0894}" type="presParOf" srcId="{6B90F586-4E75-2C45-8F66-101A6D885965}" destId="{12A8697F-A057-C745-B679-D53DBFF52C9E}" srcOrd="3" destOrd="0" presId="urn:microsoft.com/office/officeart/2005/8/layout/hierarchy2"/>
    <dgm:cxn modelId="{8195C2AF-772F-064A-AA47-6DBC2B98CD87}" type="presParOf" srcId="{12A8697F-A057-C745-B679-D53DBFF52C9E}" destId="{1EA7E810-02B8-9D42-8532-FF42465EEBBC}" srcOrd="0" destOrd="0" presId="urn:microsoft.com/office/officeart/2005/8/layout/hierarchy2"/>
    <dgm:cxn modelId="{E8EDC637-0B64-734F-9536-4B99B64EEFF9}" type="presParOf" srcId="{12A8697F-A057-C745-B679-D53DBFF52C9E}" destId="{82EE831B-9A56-BC49-9A24-11AFE2D6540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869AC-26F9-43EE-85BF-4E62861DD24B}">
      <dsp:nvSpPr>
        <dsp:cNvPr id="0" name=""/>
        <dsp:cNvSpPr/>
      </dsp:nvSpPr>
      <dsp:spPr>
        <a:xfrm>
          <a:off x="3083005" y="2461550"/>
          <a:ext cx="2063588" cy="20635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确定</a:t>
          </a:r>
          <a:endParaRPr lang="en-US" altLang="zh-CN" sz="2800" kern="1200" dirty="0" smtClean="0"/>
        </a:p>
        <a:p>
          <a:pPr lvl="0" algn="ctr" defTabSz="1244600">
            <a:lnSpc>
              <a:spcPct val="90000"/>
            </a:lnSpc>
            <a:spcBef>
              <a:spcPct val="0"/>
            </a:spcBef>
            <a:spcAft>
              <a:spcPct val="35000"/>
            </a:spcAft>
          </a:pPr>
          <a:r>
            <a:rPr lang="zh-CN" altLang="en-US" sz="2800" kern="1200" dirty="0" smtClean="0"/>
            <a:t>国家秘密</a:t>
          </a:r>
          <a:endParaRPr lang="zh-CN" altLang="en-US" sz="2800" kern="1200" dirty="0"/>
        </a:p>
      </dsp:txBody>
      <dsp:txXfrm>
        <a:off x="3385210" y="2763755"/>
        <a:ext cx="1459178" cy="1459178"/>
      </dsp:txXfrm>
    </dsp:sp>
    <dsp:sp modelId="{CB2DC16F-5068-44ED-AC59-7F6C20F5FFE3}">
      <dsp:nvSpPr>
        <dsp:cNvPr id="0" name=""/>
        <dsp:cNvSpPr/>
      </dsp:nvSpPr>
      <dsp:spPr>
        <a:xfrm rot="12900000">
          <a:off x="1752980" y="2100207"/>
          <a:ext cx="1584352" cy="58812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09A1C2-D15E-4224-9CC6-7153B4B58ED8}">
      <dsp:nvSpPr>
        <dsp:cNvPr id="0" name=""/>
        <dsp:cNvSpPr/>
      </dsp:nvSpPr>
      <dsp:spPr>
        <a:xfrm>
          <a:off x="916039" y="1155731"/>
          <a:ext cx="1960408" cy="15683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1333500">
            <a:lnSpc>
              <a:spcPct val="90000"/>
            </a:lnSpc>
            <a:spcBef>
              <a:spcPct val="0"/>
            </a:spcBef>
            <a:spcAft>
              <a:spcPct val="35000"/>
            </a:spcAft>
          </a:pPr>
          <a:r>
            <a:rPr lang="zh-CN" altLang="en-US" sz="3000" kern="1200" dirty="0" smtClean="0"/>
            <a:t>定密对象（国家秘密）</a:t>
          </a:r>
          <a:endParaRPr lang="zh-CN" altLang="en-US" sz="3000" kern="1200" dirty="0"/>
        </a:p>
      </dsp:txBody>
      <dsp:txXfrm>
        <a:off x="961974" y="1201666"/>
        <a:ext cx="1868538" cy="1476457"/>
      </dsp:txXfrm>
    </dsp:sp>
    <dsp:sp modelId="{A4ED1599-DD3A-46A6-9677-33AB5A2FA0D0}">
      <dsp:nvSpPr>
        <dsp:cNvPr id="0" name=""/>
        <dsp:cNvSpPr/>
      </dsp:nvSpPr>
      <dsp:spPr>
        <a:xfrm rot="16200000">
          <a:off x="3322623" y="1283102"/>
          <a:ext cx="1584352" cy="58812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9C34B4-AE86-474A-89E6-2AFAAD9675CB}">
      <dsp:nvSpPr>
        <dsp:cNvPr id="0" name=""/>
        <dsp:cNvSpPr/>
      </dsp:nvSpPr>
      <dsp:spPr>
        <a:xfrm>
          <a:off x="3134595" y="824"/>
          <a:ext cx="1960408" cy="15683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1333500">
            <a:lnSpc>
              <a:spcPct val="90000"/>
            </a:lnSpc>
            <a:spcBef>
              <a:spcPct val="0"/>
            </a:spcBef>
            <a:spcAft>
              <a:spcPct val="35000"/>
            </a:spcAft>
          </a:pPr>
          <a:r>
            <a:rPr lang="zh-CN" altLang="en-US" sz="3000" kern="1200" dirty="0" smtClean="0"/>
            <a:t>定密责任人（主体）</a:t>
          </a:r>
          <a:endParaRPr lang="zh-CN" altLang="en-US" sz="3000" kern="1200" dirty="0"/>
        </a:p>
      </dsp:txBody>
      <dsp:txXfrm>
        <a:off x="3180530" y="46759"/>
        <a:ext cx="1868538" cy="1476457"/>
      </dsp:txXfrm>
    </dsp:sp>
    <dsp:sp modelId="{E5EB306D-DAD3-46F5-96B6-807599B531AB}">
      <dsp:nvSpPr>
        <dsp:cNvPr id="0" name=""/>
        <dsp:cNvSpPr/>
      </dsp:nvSpPr>
      <dsp:spPr>
        <a:xfrm rot="19500000">
          <a:off x="4892267" y="2100207"/>
          <a:ext cx="1584352" cy="58812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241551-5918-4901-B6D6-01A920417A16}">
      <dsp:nvSpPr>
        <dsp:cNvPr id="0" name=""/>
        <dsp:cNvSpPr/>
      </dsp:nvSpPr>
      <dsp:spPr>
        <a:xfrm>
          <a:off x="5353151" y="1155731"/>
          <a:ext cx="1960408" cy="156832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1333500">
            <a:lnSpc>
              <a:spcPct val="90000"/>
            </a:lnSpc>
            <a:spcBef>
              <a:spcPct val="0"/>
            </a:spcBef>
            <a:spcAft>
              <a:spcPct val="35000"/>
            </a:spcAft>
          </a:pPr>
          <a:r>
            <a:rPr lang="zh-CN" altLang="en-US" sz="3000" kern="1200" dirty="0" smtClean="0"/>
            <a:t>定密权</a:t>
          </a:r>
          <a:endParaRPr lang="en-US" altLang="zh-CN" sz="3000" kern="1200" dirty="0" smtClean="0"/>
        </a:p>
        <a:p>
          <a:pPr lvl="0" algn="ctr" defTabSz="1333500">
            <a:lnSpc>
              <a:spcPct val="90000"/>
            </a:lnSpc>
            <a:spcBef>
              <a:spcPct val="0"/>
            </a:spcBef>
            <a:spcAft>
              <a:spcPct val="35000"/>
            </a:spcAft>
          </a:pPr>
          <a:r>
            <a:rPr lang="zh-CN" altLang="en-US" sz="3000" kern="1200" dirty="0" smtClean="0"/>
            <a:t>定密依据</a:t>
          </a:r>
          <a:endParaRPr lang="zh-CN" altLang="en-US" sz="3000" kern="1200" dirty="0"/>
        </a:p>
      </dsp:txBody>
      <dsp:txXfrm>
        <a:off x="5399086" y="1201666"/>
        <a:ext cx="1868538" cy="1476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A9108-445B-0943-B14C-76334F0BB593}">
      <dsp:nvSpPr>
        <dsp:cNvPr id="0" name=""/>
        <dsp:cNvSpPr/>
      </dsp:nvSpPr>
      <dsp:spPr>
        <a:xfrm>
          <a:off x="4085" y="2033106"/>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定密方式</a:t>
          </a:r>
          <a:endParaRPr lang="zh-CN" altLang="en-US" sz="4000" kern="1200" dirty="0"/>
        </a:p>
      </dsp:txBody>
      <dsp:txXfrm>
        <a:off x="35769" y="2064790"/>
        <a:ext cx="2100166" cy="1018399"/>
      </dsp:txXfrm>
    </dsp:sp>
    <dsp:sp modelId="{93B80796-E9C0-9747-AC8B-2F143B284899}">
      <dsp:nvSpPr>
        <dsp:cNvPr id="0" name=""/>
        <dsp:cNvSpPr/>
      </dsp:nvSpPr>
      <dsp:spPr>
        <a:xfrm rot="18770822">
          <a:off x="1964033" y="2085966"/>
          <a:ext cx="1272585" cy="43022"/>
        </a:xfrm>
        <a:custGeom>
          <a:avLst/>
          <a:gdLst/>
          <a:ahLst/>
          <a:cxnLst/>
          <a:rect l="0" t="0" r="0" b="0"/>
          <a:pathLst>
            <a:path>
              <a:moveTo>
                <a:pt x="0" y="21511"/>
              </a:moveTo>
              <a:lnTo>
                <a:pt x="1272585" y="2151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68511" y="2075662"/>
        <a:ext cx="63629" cy="63629"/>
      </dsp:txXfrm>
    </dsp:sp>
    <dsp:sp modelId="{0514F14E-34DC-9946-B58F-8D59E1B1B4C0}">
      <dsp:nvSpPr>
        <dsp:cNvPr id="0" name=""/>
        <dsp:cNvSpPr/>
      </dsp:nvSpPr>
      <dsp:spPr>
        <a:xfrm>
          <a:off x="3033032" y="1100081"/>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申请定密</a:t>
          </a:r>
          <a:endParaRPr lang="zh-CN" altLang="en-US" sz="4000" kern="1200" dirty="0"/>
        </a:p>
      </dsp:txBody>
      <dsp:txXfrm>
        <a:off x="3064716" y="1131765"/>
        <a:ext cx="2100166" cy="1018399"/>
      </dsp:txXfrm>
    </dsp:sp>
    <dsp:sp modelId="{59599250-3AC1-E34D-9674-6D784FC5A7DE}">
      <dsp:nvSpPr>
        <dsp:cNvPr id="0" name=""/>
        <dsp:cNvSpPr/>
      </dsp:nvSpPr>
      <dsp:spPr>
        <a:xfrm rot="19457599">
          <a:off x="5096393" y="1308446"/>
          <a:ext cx="1065760" cy="43022"/>
        </a:xfrm>
        <a:custGeom>
          <a:avLst/>
          <a:gdLst/>
          <a:ahLst/>
          <a:cxnLst/>
          <a:rect l="0" t="0" r="0" b="0"/>
          <a:pathLst>
            <a:path>
              <a:moveTo>
                <a:pt x="0" y="21511"/>
              </a:moveTo>
              <a:lnTo>
                <a:pt x="1065760" y="21511"/>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02629" y="1303313"/>
        <a:ext cx="53288" cy="53288"/>
      </dsp:txXfrm>
    </dsp:sp>
    <dsp:sp modelId="{47975D70-9A69-034A-90BC-BB1BC8030729}">
      <dsp:nvSpPr>
        <dsp:cNvPr id="0" name=""/>
        <dsp:cNvSpPr/>
      </dsp:nvSpPr>
      <dsp:spPr>
        <a:xfrm>
          <a:off x="6061980" y="478065"/>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不明确</a:t>
          </a:r>
          <a:endParaRPr lang="zh-CN" altLang="en-US" sz="4000" kern="1200" dirty="0"/>
        </a:p>
      </dsp:txBody>
      <dsp:txXfrm>
        <a:off x="6093664" y="509749"/>
        <a:ext cx="2100166" cy="1018399"/>
      </dsp:txXfrm>
    </dsp:sp>
    <dsp:sp modelId="{56F0BB8B-2CA6-7B47-942A-E97FCA3A4F5E}">
      <dsp:nvSpPr>
        <dsp:cNvPr id="0" name=""/>
        <dsp:cNvSpPr/>
      </dsp:nvSpPr>
      <dsp:spPr>
        <a:xfrm rot="2142401">
          <a:off x="5096393" y="1930462"/>
          <a:ext cx="1065760" cy="43022"/>
        </a:xfrm>
        <a:custGeom>
          <a:avLst/>
          <a:gdLst/>
          <a:ahLst/>
          <a:cxnLst/>
          <a:rect l="0" t="0" r="0" b="0"/>
          <a:pathLst>
            <a:path>
              <a:moveTo>
                <a:pt x="0" y="21511"/>
              </a:moveTo>
              <a:lnTo>
                <a:pt x="1065760" y="21511"/>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02629" y="1925329"/>
        <a:ext cx="53288" cy="53288"/>
      </dsp:txXfrm>
    </dsp:sp>
    <dsp:sp modelId="{4211350B-12B3-6E43-8725-1AF82068F9DC}">
      <dsp:nvSpPr>
        <dsp:cNvPr id="0" name=""/>
        <dsp:cNvSpPr/>
      </dsp:nvSpPr>
      <dsp:spPr>
        <a:xfrm>
          <a:off x="6061980" y="1722097"/>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有争议</a:t>
          </a:r>
          <a:endParaRPr lang="zh-CN" altLang="en-US" sz="4000" kern="1200" dirty="0"/>
        </a:p>
      </dsp:txBody>
      <dsp:txXfrm>
        <a:off x="6093664" y="1753781"/>
        <a:ext cx="2100166" cy="1018399"/>
      </dsp:txXfrm>
    </dsp:sp>
    <dsp:sp modelId="{AE310975-1EAE-0342-B54D-723F45FA2C5C}">
      <dsp:nvSpPr>
        <dsp:cNvPr id="0" name=""/>
        <dsp:cNvSpPr/>
      </dsp:nvSpPr>
      <dsp:spPr>
        <a:xfrm rot="2829178">
          <a:off x="1964033" y="3018990"/>
          <a:ext cx="1272585" cy="43022"/>
        </a:xfrm>
        <a:custGeom>
          <a:avLst/>
          <a:gdLst/>
          <a:ahLst/>
          <a:cxnLst/>
          <a:rect l="0" t="0" r="0" b="0"/>
          <a:pathLst>
            <a:path>
              <a:moveTo>
                <a:pt x="0" y="21511"/>
              </a:moveTo>
              <a:lnTo>
                <a:pt x="1272585" y="2151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68511" y="3008686"/>
        <a:ext cx="63629" cy="63629"/>
      </dsp:txXfrm>
    </dsp:sp>
    <dsp:sp modelId="{69E4AC8B-5E68-264E-8CF3-22FA2ECB121A}">
      <dsp:nvSpPr>
        <dsp:cNvPr id="0" name=""/>
        <dsp:cNvSpPr/>
      </dsp:nvSpPr>
      <dsp:spPr>
        <a:xfrm>
          <a:off x="3033032" y="2966130"/>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直接定密</a:t>
          </a:r>
          <a:endParaRPr lang="zh-CN" altLang="en-US" sz="4000" kern="1200" dirty="0"/>
        </a:p>
      </dsp:txBody>
      <dsp:txXfrm>
        <a:off x="3064716" y="2997814"/>
        <a:ext cx="2100166" cy="1018399"/>
      </dsp:txXfrm>
    </dsp:sp>
    <dsp:sp modelId="{B9D50EE2-1D2A-4B49-A87A-1B1B2B805BEC}">
      <dsp:nvSpPr>
        <dsp:cNvPr id="0" name=""/>
        <dsp:cNvSpPr/>
      </dsp:nvSpPr>
      <dsp:spPr>
        <a:xfrm>
          <a:off x="5196567" y="3485502"/>
          <a:ext cx="865413" cy="43022"/>
        </a:xfrm>
        <a:custGeom>
          <a:avLst/>
          <a:gdLst/>
          <a:ahLst/>
          <a:cxnLst/>
          <a:rect l="0" t="0" r="0" b="0"/>
          <a:pathLst>
            <a:path>
              <a:moveTo>
                <a:pt x="0" y="21511"/>
              </a:moveTo>
              <a:lnTo>
                <a:pt x="865413" y="21511"/>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07638" y="3485378"/>
        <a:ext cx="43270" cy="43270"/>
      </dsp:txXfrm>
    </dsp:sp>
    <dsp:sp modelId="{99BDFFCB-5C75-D84A-8177-9B2895E35754}">
      <dsp:nvSpPr>
        <dsp:cNvPr id="0" name=""/>
        <dsp:cNvSpPr/>
      </dsp:nvSpPr>
      <dsp:spPr>
        <a:xfrm>
          <a:off x="6061980" y="2966130"/>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对号入座</a:t>
          </a:r>
          <a:endParaRPr lang="zh-CN" altLang="en-US" sz="4000" kern="1200" dirty="0"/>
        </a:p>
      </dsp:txBody>
      <dsp:txXfrm>
        <a:off x="6093664" y="2997814"/>
        <a:ext cx="2100166" cy="10183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0BD93-0EFA-3D40-8D93-5995D9336ED6}">
      <dsp:nvSpPr>
        <dsp:cNvPr id="0" name=""/>
        <dsp:cNvSpPr/>
      </dsp:nvSpPr>
      <dsp:spPr>
        <a:xfrm>
          <a:off x="4085" y="2344114"/>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定密程序</a:t>
          </a:r>
          <a:endParaRPr lang="zh-CN" altLang="en-US" sz="4000" kern="1200" dirty="0"/>
        </a:p>
      </dsp:txBody>
      <dsp:txXfrm>
        <a:off x="35769" y="2375798"/>
        <a:ext cx="2100166" cy="1018399"/>
      </dsp:txXfrm>
    </dsp:sp>
    <dsp:sp modelId="{C723E5B5-E946-224A-86DD-204D5F1690E8}">
      <dsp:nvSpPr>
        <dsp:cNvPr id="0" name=""/>
        <dsp:cNvSpPr/>
      </dsp:nvSpPr>
      <dsp:spPr>
        <a:xfrm rot="19457599">
          <a:off x="2067446" y="2552478"/>
          <a:ext cx="1065760" cy="43022"/>
        </a:xfrm>
        <a:custGeom>
          <a:avLst/>
          <a:gdLst/>
          <a:ahLst/>
          <a:cxnLst/>
          <a:rect l="0" t="0" r="0" b="0"/>
          <a:pathLst>
            <a:path>
              <a:moveTo>
                <a:pt x="0" y="21511"/>
              </a:moveTo>
              <a:lnTo>
                <a:pt x="1065760" y="2151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73682" y="2547345"/>
        <a:ext cx="53288" cy="53288"/>
      </dsp:txXfrm>
    </dsp:sp>
    <dsp:sp modelId="{E917B708-D82C-F541-BA42-4395FA557C16}">
      <dsp:nvSpPr>
        <dsp:cNvPr id="0" name=""/>
        <dsp:cNvSpPr/>
      </dsp:nvSpPr>
      <dsp:spPr>
        <a:xfrm>
          <a:off x="3033032" y="1722097"/>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特殊</a:t>
          </a:r>
          <a:endParaRPr lang="zh-CN" altLang="en-US" sz="4000" kern="1200" dirty="0"/>
        </a:p>
      </dsp:txBody>
      <dsp:txXfrm>
        <a:off x="3064716" y="1753781"/>
        <a:ext cx="2100166" cy="1018399"/>
      </dsp:txXfrm>
    </dsp:sp>
    <dsp:sp modelId="{02C19660-074C-DA4F-BC5D-492A0CD4B2FA}">
      <dsp:nvSpPr>
        <dsp:cNvPr id="0" name=""/>
        <dsp:cNvSpPr/>
      </dsp:nvSpPr>
      <dsp:spPr>
        <a:xfrm rot="18289469">
          <a:off x="4871554" y="1619454"/>
          <a:ext cx="1515439" cy="43022"/>
        </a:xfrm>
        <a:custGeom>
          <a:avLst/>
          <a:gdLst/>
          <a:ahLst/>
          <a:cxnLst/>
          <a:rect l="0" t="0" r="0" b="0"/>
          <a:pathLst>
            <a:path>
              <a:moveTo>
                <a:pt x="0" y="21511"/>
              </a:moveTo>
              <a:lnTo>
                <a:pt x="1515439" y="21511"/>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91387" y="1603079"/>
        <a:ext cx="75771" cy="75771"/>
      </dsp:txXfrm>
    </dsp:sp>
    <dsp:sp modelId="{BB3A7E5B-4049-AF4E-9792-1E3479832699}">
      <dsp:nvSpPr>
        <dsp:cNvPr id="0" name=""/>
        <dsp:cNvSpPr/>
      </dsp:nvSpPr>
      <dsp:spPr>
        <a:xfrm>
          <a:off x="6061980" y="478065"/>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不明确</a:t>
          </a:r>
          <a:endParaRPr lang="zh-CN" altLang="en-US" sz="4000" kern="1200" dirty="0"/>
        </a:p>
      </dsp:txBody>
      <dsp:txXfrm>
        <a:off x="6093664" y="509749"/>
        <a:ext cx="2100166" cy="1018399"/>
      </dsp:txXfrm>
    </dsp:sp>
    <dsp:sp modelId="{C4373EB5-D428-A043-920C-EB66832FE957}">
      <dsp:nvSpPr>
        <dsp:cNvPr id="0" name=""/>
        <dsp:cNvSpPr/>
      </dsp:nvSpPr>
      <dsp:spPr>
        <a:xfrm>
          <a:off x="5196567" y="2241470"/>
          <a:ext cx="865413" cy="43022"/>
        </a:xfrm>
        <a:custGeom>
          <a:avLst/>
          <a:gdLst/>
          <a:ahLst/>
          <a:cxnLst/>
          <a:rect l="0" t="0" r="0" b="0"/>
          <a:pathLst>
            <a:path>
              <a:moveTo>
                <a:pt x="0" y="21511"/>
              </a:moveTo>
              <a:lnTo>
                <a:pt x="865413" y="21511"/>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07638" y="2241346"/>
        <a:ext cx="43270" cy="43270"/>
      </dsp:txXfrm>
    </dsp:sp>
    <dsp:sp modelId="{F75E1F7A-2F85-844F-8810-BD8D24BABC68}">
      <dsp:nvSpPr>
        <dsp:cNvPr id="0" name=""/>
        <dsp:cNvSpPr/>
      </dsp:nvSpPr>
      <dsp:spPr>
        <a:xfrm>
          <a:off x="6061980" y="1722097"/>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smtClean="0"/>
            <a:t>有争议</a:t>
          </a:r>
          <a:endParaRPr lang="zh-CN" altLang="en-US" sz="4000" kern="1200"/>
        </a:p>
      </dsp:txBody>
      <dsp:txXfrm>
        <a:off x="6093664" y="1753781"/>
        <a:ext cx="2100166" cy="1018399"/>
      </dsp:txXfrm>
    </dsp:sp>
    <dsp:sp modelId="{AC2F0A37-28CD-F342-B097-B3770416D278}">
      <dsp:nvSpPr>
        <dsp:cNvPr id="0" name=""/>
        <dsp:cNvSpPr/>
      </dsp:nvSpPr>
      <dsp:spPr>
        <a:xfrm rot="3310531">
          <a:off x="4871554" y="2863486"/>
          <a:ext cx="1515439" cy="43022"/>
        </a:xfrm>
        <a:custGeom>
          <a:avLst/>
          <a:gdLst/>
          <a:ahLst/>
          <a:cxnLst/>
          <a:rect l="0" t="0" r="0" b="0"/>
          <a:pathLst>
            <a:path>
              <a:moveTo>
                <a:pt x="0" y="21511"/>
              </a:moveTo>
              <a:lnTo>
                <a:pt x="1515439" y="21511"/>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591387" y="2847111"/>
        <a:ext cx="75771" cy="75771"/>
      </dsp:txXfrm>
    </dsp:sp>
    <dsp:sp modelId="{23B3671E-1825-6C4A-9C3E-DC3DE41BA5A8}">
      <dsp:nvSpPr>
        <dsp:cNvPr id="0" name=""/>
        <dsp:cNvSpPr/>
      </dsp:nvSpPr>
      <dsp:spPr>
        <a:xfrm>
          <a:off x="6061980" y="2966130"/>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无权</a:t>
          </a:r>
          <a:endParaRPr lang="zh-CN" altLang="en-US" sz="4000" kern="1200" dirty="0"/>
        </a:p>
      </dsp:txBody>
      <dsp:txXfrm>
        <a:off x="6093664" y="2997814"/>
        <a:ext cx="2100166" cy="1018399"/>
      </dsp:txXfrm>
    </dsp:sp>
    <dsp:sp modelId="{6B67EAF5-2AEC-0E45-9216-20ED9CEAFC17}">
      <dsp:nvSpPr>
        <dsp:cNvPr id="0" name=""/>
        <dsp:cNvSpPr/>
      </dsp:nvSpPr>
      <dsp:spPr>
        <a:xfrm rot="2142401">
          <a:off x="2067446" y="3174494"/>
          <a:ext cx="1065760" cy="43022"/>
        </a:xfrm>
        <a:custGeom>
          <a:avLst/>
          <a:gdLst/>
          <a:ahLst/>
          <a:cxnLst/>
          <a:rect l="0" t="0" r="0" b="0"/>
          <a:pathLst>
            <a:path>
              <a:moveTo>
                <a:pt x="0" y="21511"/>
              </a:moveTo>
              <a:lnTo>
                <a:pt x="1065760" y="2151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73682" y="3169361"/>
        <a:ext cx="53288" cy="53288"/>
      </dsp:txXfrm>
    </dsp:sp>
    <dsp:sp modelId="{1EA7E810-02B8-9D42-8532-FF42465EEBBC}">
      <dsp:nvSpPr>
        <dsp:cNvPr id="0" name=""/>
        <dsp:cNvSpPr/>
      </dsp:nvSpPr>
      <dsp:spPr>
        <a:xfrm>
          <a:off x="3033032" y="2966130"/>
          <a:ext cx="2163534" cy="1081767"/>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100000"/>
                <a:shade val="50000"/>
                <a:hueMod val="100000"/>
                <a:satMod val="100000"/>
              </a:schemeClr>
              <a:schemeClr val="accent1">
                <a:hueOff val="0"/>
                <a:satOff val="0"/>
                <a:lumOff val="0"/>
                <a:alphaOff val="0"/>
                <a:tint val="100000"/>
                <a:shade val="75000"/>
                <a:hueMod val="100000"/>
                <a:satMod val="100000"/>
              </a:schemeClr>
            </a:duotone>
          </a:blip>
          <a:tile tx="0" ty="0" sx="50000" sy="50000" flip="none" algn="ctr"/>
        </a:blipFill>
        <a:ln>
          <a:noFill/>
        </a:ln>
        <a:effectLst>
          <a:glow>
            <a:schemeClr val="accent1">
              <a:hueOff val="0"/>
              <a:satOff val="0"/>
              <a:lumOff val="0"/>
              <a:alphaOff val="0"/>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t>普通</a:t>
          </a:r>
          <a:endParaRPr lang="zh-CN" altLang="en-US" sz="4000" kern="1200" dirty="0"/>
        </a:p>
      </dsp:txBody>
      <dsp:txXfrm>
        <a:off x="3064716" y="2997814"/>
        <a:ext cx="2100166" cy="101839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D7DB8-9625-524A-9BAC-AB107E95BACF}" type="datetimeFigureOut">
              <a:rPr kumimoji="1" lang="zh-CN" altLang="en-US" smtClean="0"/>
              <a:t>2021/5/30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DB461B-DC88-B542-9221-7EF59A58B0AC}" type="slidenum">
              <a:rPr kumimoji="1" lang="zh-CN" altLang="en-US" smtClean="0"/>
              <a:t>‹#›</a:t>
            </a:fld>
            <a:endParaRPr kumimoji="1" lang="zh-CN" altLang="en-US"/>
          </a:p>
        </p:txBody>
      </p:sp>
    </p:spTree>
    <p:extLst>
      <p:ext uri="{BB962C8B-B14F-4D97-AF65-F5344CB8AC3E}">
        <p14:creationId xmlns:p14="http://schemas.microsoft.com/office/powerpoint/2010/main" val="1764201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DB461B-DC88-B542-9221-7EF59A58B0AC}" type="slidenum">
              <a:rPr kumimoji="1" lang="zh-CN" altLang="en-US" smtClean="0"/>
              <a:t>22</a:t>
            </a:fld>
            <a:endParaRPr kumimoji="1" lang="zh-CN" altLang="en-US"/>
          </a:p>
        </p:txBody>
      </p:sp>
    </p:spTree>
    <p:extLst>
      <p:ext uri="{BB962C8B-B14F-4D97-AF65-F5344CB8AC3E}">
        <p14:creationId xmlns:p14="http://schemas.microsoft.com/office/powerpoint/2010/main" val="104423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9634"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a:spcBef>
                <a:spcPct val="0"/>
              </a:spcBef>
            </a:pPr>
            <a:endParaRPr lang="zh-CN" altLang="en-US"/>
          </a:p>
        </p:txBody>
      </p:sp>
      <p:sp>
        <p:nvSpPr>
          <p:cNvPr id="6963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r" eaLnBrk="1" hangingPunct="1"/>
            <a:fld id="{F07F79F8-7010-0D45-B0D8-442471DBF8F0}" type="slidenum">
              <a:rPr lang="zh-CN" altLang="en-US" sz="1200">
                <a:ea typeface="华文楷体" charset="-122"/>
                <a:cs typeface="华文楷体" charset="-122"/>
              </a:rPr>
              <a:pPr algn="r" eaLnBrk="1" hangingPunct="1"/>
              <a:t>38</a:t>
            </a:fld>
            <a:endParaRPr lang="en-US" altLang="zh-CN" sz="1200">
              <a:ea typeface="华文楷体" charset="-122"/>
              <a:cs typeface="华文楷体" charset="-122"/>
            </a:endParaRPr>
          </a:p>
        </p:txBody>
      </p:sp>
    </p:spTree>
    <p:extLst>
      <p:ext uri="{BB962C8B-B14F-4D97-AF65-F5344CB8AC3E}">
        <p14:creationId xmlns:p14="http://schemas.microsoft.com/office/powerpoint/2010/main" val="12586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p192</a:t>
            </a:r>
            <a:endParaRPr kumimoji="1" lang="zh-CN" altLang="en-US" dirty="0"/>
          </a:p>
        </p:txBody>
      </p:sp>
      <p:sp>
        <p:nvSpPr>
          <p:cNvPr id="4" name="幻灯片编号占位符 3"/>
          <p:cNvSpPr>
            <a:spLocks noGrp="1"/>
          </p:cNvSpPr>
          <p:nvPr>
            <p:ph type="sldNum" sz="quarter" idx="10"/>
          </p:nvPr>
        </p:nvSpPr>
        <p:spPr/>
        <p:txBody>
          <a:bodyPr/>
          <a:lstStyle/>
          <a:p>
            <a:fld id="{2AB176FE-0B69-48D8-B845-89790BD67957}" type="slidenum">
              <a:rPr lang="zh-CN" altLang="en-US" smtClean="0"/>
              <a:pPr/>
              <a:t>39</a:t>
            </a:fld>
            <a:endParaRPr lang="zh-CN" altLang="en-US"/>
          </a:p>
        </p:txBody>
      </p:sp>
    </p:spTree>
    <p:extLst>
      <p:ext uri="{BB962C8B-B14F-4D97-AF65-F5344CB8AC3E}">
        <p14:creationId xmlns:p14="http://schemas.microsoft.com/office/powerpoint/2010/main" val="128258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p192</a:t>
            </a:r>
            <a:endParaRPr kumimoji="1" lang="zh-CN" altLang="en-US" dirty="0"/>
          </a:p>
        </p:txBody>
      </p:sp>
      <p:sp>
        <p:nvSpPr>
          <p:cNvPr id="4" name="幻灯片编号占位符 3"/>
          <p:cNvSpPr>
            <a:spLocks noGrp="1"/>
          </p:cNvSpPr>
          <p:nvPr>
            <p:ph type="sldNum" sz="quarter" idx="10"/>
          </p:nvPr>
        </p:nvSpPr>
        <p:spPr/>
        <p:txBody>
          <a:bodyPr/>
          <a:lstStyle/>
          <a:p>
            <a:fld id="{2AB176FE-0B69-48D8-B845-89790BD67957}" type="slidenum">
              <a:rPr lang="zh-CN" altLang="en-US" smtClean="0"/>
              <a:pPr/>
              <a:t>40</a:t>
            </a:fld>
            <a:endParaRPr lang="zh-CN" altLang="en-US"/>
          </a:p>
        </p:txBody>
      </p:sp>
    </p:spTree>
    <p:extLst>
      <p:ext uri="{BB962C8B-B14F-4D97-AF65-F5344CB8AC3E}">
        <p14:creationId xmlns:p14="http://schemas.microsoft.com/office/powerpoint/2010/main" val="1678872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9634" name="备注占位符 2"/>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a:spcBef>
                <a:spcPct val="0"/>
              </a:spcBef>
            </a:pPr>
            <a:r>
              <a:rPr lang="en-US" altLang="zh-CN" dirty="0" smtClean="0"/>
              <a:t>p194</a:t>
            </a:r>
            <a:endParaRPr lang="zh-CN" altLang="en-US" dirty="0"/>
          </a:p>
        </p:txBody>
      </p:sp>
      <p:sp>
        <p:nvSpPr>
          <p:cNvPr id="6963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algn="r" eaLnBrk="1" hangingPunct="1"/>
            <a:fld id="{F07F79F8-7010-0D45-B0D8-442471DBF8F0}" type="slidenum">
              <a:rPr lang="zh-CN" altLang="en-US" sz="1200">
                <a:ea typeface="华文楷体" charset="-122"/>
                <a:cs typeface="华文楷体" charset="-122"/>
              </a:rPr>
              <a:pPr algn="r" eaLnBrk="1" hangingPunct="1"/>
              <a:t>42</a:t>
            </a:fld>
            <a:endParaRPr lang="en-US" altLang="zh-CN" sz="1200">
              <a:ea typeface="华文楷体" charset="-122"/>
              <a:cs typeface="华文楷体" charset="-122"/>
            </a:endParaRPr>
          </a:p>
        </p:txBody>
      </p:sp>
    </p:spTree>
    <p:extLst>
      <p:ext uri="{BB962C8B-B14F-4D97-AF65-F5344CB8AC3E}">
        <p14:creationId xmlns:p14="http://schemas.microsoft.com/office/powerpoint/2010/main" val="274160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kumimoji="1" lang="zh-CN" altLang="en-US"/>
          </a:p>
        </p:txBody>
      </p:sp>
      <p:sp>
        <p:nvSpPr>
          <p:cNvPr id="78851"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7A66E4B-7214-3E4B-A963-9FE78FEE1C2F}" type="slidenum">
              <a:rPr lang="zh-CN" altLang="en-US"/>
              <a:pPr/>
              <a:t>44</a:t>
            </a:fld>
            <a:endParaRPr lang="zh-CN" altLang="en-US"/>
          </a:p>
        </p:txBody>
      </p:sp>
    </p:spTree>
    <p:extLst>
      <p:ext uri="{BB962C8B-B14F-4D97-AF65-F5344CB8AC3E}">
        <p14:creationId xmlns:p14="http://schemas.microsoft.com/office/powerpoint/2010/main" val="211675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kumimoji="1" lang="zh-CN" altLang="en-US"/>
          </a:p>
        </p:txBody>
      </p:sp>
      <p:sp>
        <p:nvSpPr>
          <p:cNvPr id="8089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553796D1-0D16-9C46-972F-AD2AF2F3193A}" type="slidenum">
              <a:rPr lang="zh-CN" altLang="en-US"/>
              <a:pPr/>
              <a:t>45</a:t>
            </a:fld>
            <a:endParaRPr lang="zh-CN" altLang="en-US"/>
          </a:p>
        </p:txBody>
      </p:sp>
    </p:spTree>
    <p:extLst>
      <p:ext uri="{BB962C8B-B14F-4D97-AF65-F5344CB8AC3E}">
        <p14:creationId xmlns:p14="http://schemas.microsoft.com/office/powerpoint/2010/main" val="90573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kumimoji="1" lang="zh-CN" altLang="en-US"/>
          </a:p>
        </p:txBody>
      </p:sp>
      <p:sp>
        <p:nvSpPr>
          <p:cNvPr id="89091"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D06C1213-624A-D143-8D85-979849C6674B}" type="slidenum">
              <a:rPr lang="zh-CN" altLang="en-US"/>
              <a:pPr/>
              <a:t>112</a:t>
            </a:fld>
            <a:endParaRPr lang="zh-CN" altLang="en-US"/>
          </a:p>
        </p:txBody>
      </p:sp>
    </p:spTree>
    <p:extLst>
      <p:ext uri="{BB962C8B-B14F-4D97-AF65-F5344CB8AC3E}">
        <p14:creationId xmlns:p14="http://schemas.microsoft.com/office/powerpoint/2010/main" val="53456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43768" y="274639"/>
            <a:ext cx="1543032"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9"/>
            <a:ext cx="661513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E08D51C9-A4C2-1D4F-83C5-3A214B23C56C}" type="datetime1">
              <a:rPr lang="zh-CN" altLang="en-US"/>
              <a:pPr>
                <a:defRPr/>
              </a:pPr>
              <a:t>2021/5/30</a:t>
            </a:fld>
            <a:endParaRPr lang="zh-CN" altLang="en-US" sz="135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pPr>
              <a:defRPr/>
            </a:pPr>
            <a:fld id="{D7336970-8EF7-D84A-885B-9B99A61FB93E}" type="slidenum">
              <a:rPr lang="zh-CN" altLang="en-US"/>
              <a:pPr>
                <a:defRPr/>
              </a:pPr>
              <a:t>‹#›</a:t>
            </a:fld>
            <a:endParaRPr lang="zh-CN" altLang="en-US" sz="1350">
              <a:solidFill>
                <a:schemeClr val="tx1"/>
              </a:solidFill>
            </a:endParaRPr>
          </a:p>
        </p:txBody>
      </p:sp>
    </p:spTree>
    <p:extLst>
      <p:ext uri="{BB962C8B-B14F-4D97-AF65-F5344CB8AC3E}">
        <p14:creationId xmlns:p14="http://schemas.microsoft.com/office/powerpoint/2010/main" val="106699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2924181"/>
            <a:ext cx="7772400" cy="1362075"/>
          </a:xfrm>
        </p:spPr>
        <p:txBody>
          <a:bodyPr anchor="t"/>
          <a:lstStyle>
            <a:lvl1pPr algn="l">
              <a:defRPr sz="44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457205" y="285728"/>
            <a:ext cx="8230993" cy="696626"/>
          </a:xfrm>
        </p:spPr>
        <p:txBody>
          <a:bodyPr anchor="ctr"/>
          <a:lstStyle>
            <a:lvl1pPr algn="ctr">
              <a:defRPr sz="3600" b="0"/>
            </a:lvl1pPr>
          </a:lstStyle>
          <a:p>
            <a:r>
              <a:rPr kumimoji="0" lang="zh-CN" altLang="en-US" smtClean="0"/>
              <a:t>单击此处编辑母版标题样式</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001024" y="642918"/>
            <a:ext cx="785818" cy="4572032"/>
          </a:xfrm>
        </p:spPr>
        <p:txBody>
          <a:bodyPr vert="eaVert"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3.png"/><Relationship Id="rId1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4">
            <a:duotone>
              <a:schemeClr val="accent1"/>
              <a:srgbClr val="FFFFFF"/>
            </a:duotone>
            <a:lum bright="12000" contrast="40000"/>
          </a:blip>
          <a:stretch>
            <a:fillRect/>
          </a:stretch>
        </p:blipFill>
        <p:spPr>
          <a:xfrm>
            <a:off x="6667809" y="4915143"/>
            <a:ext cx="2476191" cy="1942857"/>
          </a:xfrm>
          <a:prstGeom prst="rect">
            <a:avLst/>
          </a:prstGeom>
          <a:noFill/>
          <a:ln>
            <a:noFill/>
          </a:ln>
        </p:spPr>
      </p:pic>
      <p:sp>
        <p:nvSpPr>
          <p:cNvPr id="10" name="矩形 9"/>
          <p:cNvSpPr/>
          <p:nvPr/>
        </p:nvSpPr>
        <p:spPr>
          <a:xfrm>
            <a:off x="0" y="0"/>
            <a:ext cx="9144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sp>
        <p:nvSpPr>
          <p:cNvPr id="11" name="矩形 10"/>
          <p:cNvSpPr/>
          <p:nvPr/>
        </p:nvSpPr>
        <p:spPr>
          <a:xfrm>
            <a:off x="0" y="40951"/>
            <a:ext cx="457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a:p>
        </p:txBody>
      </p:sp>
      <p:pic>
        <p:nvPicPr>
          <p:cNvPr id="9" name="图片 8"/>
          <p:cNvPicPr>
            <a:picLocks noChangeAspect="1"/>
          </p:cNvPicPr>
          <p:nvPr/>
        </p:nvPicPr>
        <p:blipFill>
          <a:blip r:embed="rId15">
            <a:duotone>
              <a:schemeClr val="accent1"/>
              <a:srgbClr val="FFFFFF"/>
            </a:duotone>
            <a:lum bright="35000" contrast="40000"/>
          </a:blip>
          <a:stretch>
            <a:fillRect/>
          </a:stretch>
        </p:blipFill>
        <p:spPr>
          <a:xfrm>
            <a:off x="0" y="6420445"/>
            <a:ext cx="9144000" cy="437555"/>
          </a:xfrm>
          <a:prstGeom prst="rect">
            <a:avLst/>
          </a:prstGeom>
          <a:noFill/>
          <a:ln>
            <a:noFill/>
          </a:ln>
          <a:effectLst/>
        </p:spPr>
      </p:pic>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30820CF-B880-4189-942D-D702A7CBA730}" type="datetimeFigureOut">
              <a:rPr lang="zh-CN" altLang="en-US" smtClean="0"/>
              <a:pPr/>
              <a:t>2021/5/30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ecretsdeclassified.af.mil/shared/media/ggallery/hires/AFG-111028-005.jpg"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cntv.cn/special/kaozheng/08/index.s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aomi.org/bmyw_info.php?optionid=30&amp;auto_id=828"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aike.baidu.com/view/87867.htm?fromTaglis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12309.gov.cn/information/law/Niclawfile207.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国家秘密的确定</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8640"/>
            <a:ext cx="8229600" cy="5937523"/>
          </a:xfrm>
        </p:spPr>
        <p:txBody>
          <a:bodyPr>
            <a:noAutofit/>
          </a:bodyPr>
          <a:lstStyle/>
          <a:p>
            <a:pPr fontAlgn="t"/>
            <a:r>
              <a:rPr lang="zh-CN" altLang="en-US" sz="2000" dirty="0"/>
              <a:t>本条是关于国家秘密知悉范围的规定。</a:t>
            </a:r>
          </a:p>
          <a:p>
            <a:pPr fontAlgn="t"/>
            <a:r>
              <a:rPr lang="zh-CN" altLang="en-US" sz="2000" dirty="0"/>
              <a:t>准确、适当地确定国家秘密的知悉范围，是确保国家秘密处于可控范围之内并采取相应保密防护措施的重要保障。</a:t>
            </a:r>
          </a:p>
          <a:p>
            <a:pPr fontAlgn="t"/>
            <a:r>
              <a:rPr lang="zh-CN" altLang="en-US" sz="2000" dirty="0"/>
              <a:t>第一款规定确定知悉范围的两个基本原则。一是工作需要原则。确定国家秘密知悉范围，首先应当根据工作需要确定，不应简单地把知悉国家秘密视作一种政治待遇，或者把行政级别作为确定国家秘密知悉范围的依据。将工作需要作为知悉国家秘密的前提条件，也是国际通行做法。二是最小化原则。在可能的情况下，应当把知悉范围尽量限定到最小。</a:t>
            </a:r>
          </a:p>
          <a:p>
            <a:pPr fontAlgn="t"/>
            <a:r>
              <a:rPr lang="zh-CN" altLang="en-US" sz="2000" dirty="0"/>
              <a:t>第二款规定国家秘密知悉范围应当最终限定到具体人员。只有限定到具体人员，才能使国家秘密切实可控、可管，有利于有针对性地采取保密管理措施，有利于在泄密事件发生后及时准确地查处。根据本款规定，国家秘密的知悉范围应当限定到具体人员，国家秘密产生机关、单位无法将知悉范围限定到具体人员的，知悉范围内的机关、单位应当限定到具体人员。</a:t>
            </a:r>
          </a:p>
          <a:p>
            <a:pPr fontAlgn="t"/>
            <a:r>
              <a:rPr lang="zh-CN" altLang="en-US" sz="2000" dirty="0"/>
              <a:t>第三款规定国家秘密知悉范围之外的人员，因工作需要确需知悉国家秘密内容的，应当经过机关、单位负责人批准。机关、单位负责人的批准权限，仅限于对本机关、本单位人员，而且要以工作需要为前提。对于原定密机关、单位明确要求不得扩大知悉范围的，知悉范围需要扩大时，应当征得原定密机关、单位的同意。</a:t>
            </a:r>
          </a:p>
          <a:p>
            <a:endParaRPr kumimoji="1" lang="zh-CN" altLang="en-US" sz="2000" dirty="0"/>
          </a:p>
        </p:txBody>
      </p:sp>
    </p:spTree>
    <p:extLst>
      <p:ext uri="{BB962C8B-B14F-4D97-AF65-F5344CB8AC3E}">
        <p14:creationId xmlns:p14="http://schemas.microsoft.com/office/powerpoint/2010/main" val="10019464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0000" lnSpcReduction="20000"/>
          </a:bodyPr>
          <a:lstStyle/>
          <a:p>
            <a:r>
              <a:rPr lang="zh-CN" altLang="en-US" dirty="0" smtClean="0"/>
              <a:t>第二十四条 机关、单位对已定密事项是否属于国家秘密或者属于何种密级有不同意见的，可以向原定密机关、单位提出异议。</a:t>
            </a:r>
          </a:p>
          <a:p>
            <a:r>
              <a:rPr lang="zh-CN" altLang="en-US" dirty="0" smtClean="0"/>
              <a:t>对原定密机关、单位未予处理，或者对处理结果有异议的，可以按照下列规定办理：</a:t>
            </a:r>
          </a:p>
          <a:p>
            <a:r>
              <a:rPr lang="zh-CN" altLang="en-US" dirty="0" smtClean="0"/>
              <a:t>（一）定为绝密级的或者中央国家机关确定的，报国家保密行政管理部门确定；</a:t>
            </a:r>
          </a:p>
          <a:p>
            <a:r>
              <a:rPr lang="zh-CN" altLang="en-US" dirty="0" smtClean="0"/>
              <a:t>（二）定为机密级的或者秘密级的，报省、自治区、直辖市保密行政管理部门确定。</a:t>
            </a:r>
          </a:p>
          <a:p>
            <a:r>
              <a:rPr lang="zh-CN" altLang="en-US" dirty="0" smtClean="0"/>
              <a:t>对省、自治区、直辖市保密行政管理部门作出的决定仍有异议的，可以向国家保密行政管理部门申请复核。在原定密机关、单位作出处理或者保密行政管理部门作出决定前，对有关事项应当按照主张密级中的最高密级采取相应的保密措施。</a:t>
            </a:r>
          </a:p>
          <a:p>
            <a:endParaRPr lang="zh-CN"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p:txBody>
          <a:bodyPr/>
          <a:lstStyle/>
          <a:p>
            <a:r>
              <a:rPr kumimoji="1" lang="zh-CN" altLang="en-US" dirty="0" smtClean="0"/>
              <a:t>第四节 密点标注</a:t>
            </a:r>
            <a:endParaRPr kumimoji="1" lang="zh-CN" altLang="en-US" dirty="0"/>
          </a:p>
        </p:txBody>
      </p:sp>
      <p:sp>
        <p:nvSpPr>
          <p:cNvPr id="33794" name="内容占位符 2"/>
          <p:cNvSpPr>
            <a:spLocks noGrp="1"/>
          </p:cNvSpPr>
          <p:nvPr>
            <p:ph idx="1"/>
          </p:nvPr>
        </p:nvSpPr>
        <p:spPr/>
        <p:txBody>
          <a:bodyPr/>
          <a:lstStyle/>
          <a:p>
            <a:pPr>
              <a:lnSpc>
                <a:spcPct val="150000"/>
              </a:lnSpc>
            </a:pPr>
            <a:r>
              <a:rPr kumimoji="1" lang="zh-CN" altLang="en-US" dirty="0" smtClean="0"/>
              <a:t>什么是密点</a:t>
            </a:r>
          </a:p>
          <a:p>
            <a:pPr>
              <a:lnSpc>
                <a:spcPct val="150000"/>
              </a:lnSpc>
            </a:pPr>
            <a:r>
              <a:rPr kumimoji="1" lang="zh-CN" altLang="en-US" dirty="0" smtClean="0"/>
              <a:t>什么是密点标注</a:t>
            </a:r>
          </a:p>
          <a:p>
            <a:pPr>
              <a:lnSpc>
                <a:spcPct val="150000"/>
              </a:lnSpc>
            </a:pPr>
            <a:r>
              <a:rPr kumimoji="1" lang="zh-CN" altLang="en-US" dirty="0" smtClean="0"/>
              <a:t>如何进行密点标注</a:t>
            </a:r>
            <a:endParaRPr kumimoji="1" lang="zh-CN" altLang="en-US" dirty="0"/>
          </a:p>
        </p:txBody>
      </p:sp>
      <p:sp>
        <p:nvSpPr>
          <p:cNvPr id="33795"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E96C3D39-43E0-2442-A240-1B9437F89CB3}" type="slidenum">
              <a:rPr lang="zh-CN" altLang="en-US" sz="900">
                <a:solidFill>
                  <a:srgbClr val="898989"/>
                </a:solidFill>
              </a:rPr>
              <a:pPr>
                <a:lnSpc>
                  <a:spcPct val="100000"/>
                </a:lnSpc>
                <a:spcBef>
                  <a:spcPct val="0"/>
                </a:spcBef>
                <a:buFontTx/>
                <a:buNone/>
              </a:pPr>
              <a:t>101</a:t>
            </a:fld>
            <a:endParaRPr lang="zh-CN" altLang="en-US" sz="900">
              <a:solidFill>
                <a:srgbClr val="898989"/>
              </a:solidFill>
            </a:endParaRPr>
          </a:p>
        </p:txBody>
      </p:sp>
    </p:spTree>
    <p:extLst>
      <p:ext uri="{BB962C8B-B14F-4D97-AF65-F5344CB8AC3E}">
        <p14:creationId xmlns:p14="http://schemas.microsoft.com/office/powerpoint/2010/main" val="6122950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1.</a:t>
            </a:r>
            <a:r>
              <a:rPr kumimoji="1" lang="zh-CN" altLang="en-US" dirty="0" smtClean="0"/>
              <a:t>密点</a:t>
            </a:r>
            <a:endParaRPr kumimoji="1" lang="zh-CN" altLang="en-US" dirty="0"/>
          </a:p>
        </p:txBody>
      </p:sp>
      <p:sp>
        <p:nvSpPr>
          <p:cNvPr id="3" name="内容占位符 2"/>
          <p:cNvSpPr>
            <a:spLocks noGrp="1"/>
          </p:cNvSpPr>
          <p:nvPr>
            <p:ph idx="1"/>
          </p:nvPr>
        </p:nvSpPr>
        <p:spPr/>
        <p:txBody>
          <a:bodyPr/>
          <a:lstStyle/>
          <a:p>
            <a:r>
              <a:rPr kumimoji="1" lang="zh-CN" altLang="en-US" dirty="0"/>
              <a:t>密点是决定一个事项具备国家秘密本质属性的关键内容，与非国家秘密内容可以进行区分，一般表现为文字、数据、图表等。</a:t>
            </a:r>
          </a:p>
          <a:p>
            <a:endParaRPr kumimoji="1" lang="zh-CN" altLang="en-US" dirty="0"/>
          </a:p>
        </p:txBody>
      </p:sp>
    </p:spTree>
    <p:extLst>
      <p:ext uri="{BB962C8B-B14F-4D97-AF65-F5344CB8AC3E}">
        <p14:creationId xmlns:p14="http://schemas.microsoft.com/office/powerpoint/2010/main" val="1006134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sp>
        <p:nvSpPr>
          <p:cNvPr id="3" name="内容占位符 2"/>
          <p:cNvSpPr>
            <a:spLocks noGrp="1"/>
          </p:cNvSpPr>
          <p:nvPr>
            <p:ph idx="1"/>
          </p:nvPr>
        </p:nvSpPr>
        <p:spPr/>
        <p:txBody>
          <a:bodyPr>
            <a:normAutofit/>
          </a:bodyPr>
          <a:lstStyle/>
          <a:p>
            <a:r>
              <a:rPr lang="zh-CN" altLang="en-US" dirty="0" smtClean="0"/>
              <a:t> 找准秘密点，提高定密的准确性和科学性。</a:t>
            </a:r>
            <a:endParaRPr lang="en-US" altLang="zh-CN" dirty="0" smtClean="0"/>
          </a:p>
          <a:p>
            <a:r>
              <a:rPr lang="zh-CN" altLang="en-US" dirty="0" smtClean="0"/>
              <a:t>所谓秘密点，就是在需要定密的事项中，某项信息或若干信息的组合，公开或泄露后会使国家安全和利益遭受损害的那部分信息。</a:t>
            </a:r>
            <a:endParaRPr lang="en-US" altLang="zh-CN" dirty="0" smtClean="0"/>
          </a:p>
        </p:txBody>
      </p:sp>
    </p:spTree>
    <p:extLst>
      <p:ext uri="{BB962C8B-B14F-4D97-AF65-F5344CB8AC3E}">
        <p14:creationId xmlns:p14="http://schemas.microsoft.com/office/powerpoint/2010/main" val="940674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如发送某军事科研会议的会议通知时，有的工作人员简单地把会议名称涂掉，以非密件的形式用非加密军线发送传真，这是错误的。因为从秘密点的角度来看，一份会议通知，包含了会议内容、时间、地点、参加人员等信息，这些信息组合起来就构成了一个“秘密点”，一旦公开或泄露，就会导致会议的保密措施失效，因此，应将其确定为军事秘密。</a:t>
            </a:r>
            <a:endParaRPr lang="en-US" altLang="zh-CN" dirty="0" smtClean="0"/>
          </a:p>
          <a:p>
            <a:endParaRPr lang="zh-CN" altLang="en-US" dirty="0"/>
          </a:p>
        </p:txBody>
      </p:sp>
    </p:spTree>
    <p:extLst>
      <p:ext uri="{BB962C8B-B14F-4D97-AF65-F5344CB8AC3E}">
        <p14:creationId xmlns:p14="http://schemas.microsoft.com/office/powerpoint/2010/main" val="1397290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又如某部门将下发的计算机检查表格定为机密，表格中内容是该计算机是否按照保密措施进行了管理，是否定期杀毒，很显然没有秘密点，不应定密。</a:t>
            </a:r>
          </a:p>
          <a:p>
            <a:endParaRPr lang="zh-CN" altLang="en-US" dirty="0"/>
          </a:p>
        </p:txBody>
      </p:sp>
    </p:spTree>
    <p:extLst>
      <p:ext uri="{BB962C8B-B14F-4D97-AF65-F5344CB8AC3E}">
        <p14:creationId xmlns:p14="http://schemas.microsoft.com/office/powerpoint/2010/main" val="1226685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p:txBody>
          <a:bodyPr/>
          <a:lstStyle/>
          <a:p>
            <a:endParaRPr kumimoji="1" lang="zh-CN" altLang="en-US"/>
          </a:p>
        </p:txBody>
      </p:sp>
      <p:sp>
        <p:nvSpPr>
          <p:cNvPr id="34818" name="内容占位符 2"/>
          <p:cNvSpPr>
            <a:spLocks noGrp="1"/>
          </p:cNvSpPr>
          <p:nvPr>
            <p:ph idx="1"/>
          </p:nvPr>
        </p:nvSpPr>
        <p:spPr/>
        <p:txBody>
          <a:bodyPr/>
          <a:lstStyle/>
          <a:p>
            <a:pPr>
              <a:lnSpc>
                <a:spcPct val="150000"/>
              </a:lnSpc>
            </a:pPr>
            <a:r>
              <a:rPr kumimoji="1" lang="zh-CN" altLang="en-US"/>
              <a:t>涉密性</a:t>
            </a:r>
          </a:p>
          <a:p>
            <a:pPr>
              <a:lnSpc>
                <a:spcPct val="150000"/>
              </a:lnSpc>
            </a:pPr>
            <a:r>
              <a:rPr kumimoji="1" lang="zh-CN" altLang="en-US"/>
              <a:t>决定性</a:t>
            </a:r>
          </a:p>
          <a:p>
            <a:pPr>
              <a:lnSpc>
                <a:spcPct val="150000"/>
              </a:lnSpc>
            </a:pPr>
            <a:r>
              <a:rPr kumimoji="1" lang="zh-CN" altLang="en-US"/>
              <a:t>区分性</a:t>
            </a:r>
          </a:p>
          <a:p>
            <a:pPr>
              <a:lnSpc>
                <a:spcPct val="150000"/>
              </a:lnSpc>
            </a:pPr>
            <a:r>
              <a:rPr kumimoji="1" lang="zh-CN" altLang="en-US"/>
              <a:t>表现性</a:t>
            </a:r>
          </a:p>
          <a:p>
            <a:endParaRPr kumimoji="1" lang="zh-CN" altLang="en-US"/>
          </a:p>
        </p:txBody>
      </p:sp>
      <p:sp>
        <p:nvSpPr>
          <p:cNvPr id="34819"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681CDDA0-6299-C74A-9023-12C42F083AC9}" type="slidenum">
              <a:rPr lang="zh-CN" altLang="en-US" sz="900">
                <a:solidFill>
                  <a:srgbClr val="898989"/>
                </a:solidFill>
              </a:rPr>
              <a:pPr>
                <a:lnSpc>
                  <a:spcPct val="100000"/>
                </a:lnSpc>
                <a:spcBef>
                  <a:spcPct val="0"/>
                </a:spcBef>
                <a:buFontTx/>
                <a:buNone/>
              </a:pPr>
              <a:t>106</a:t>
            </a:fld>
            <a:endParaRPr lang="zh-CN" altLang="en-US" sz="900">
              <a:solidFill>
                <a:srgbClr val="898989"/>
              </a:solidFill>
            </a:endParaRPr>
          </a:p>
        </p:txBody>
      </p:sp>
    </p:spTree>
    <p:extLst>
      <p:ext uri="{BB962C8B-B14F-4D97-AF65-F5344CB8AC3E}">
        <p14:creationId xmlns:p14="http://schemas.microsoft.com/office/powerpoint/2010/main" val="10559687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p:txBody>
          <a:bodyPr/>
          <a:lstStyle/>
          <a:p>
            <a:endParaRPr kumimoji="1" lang="zh-CN" altLang="en-US"/>
          </a:p>
        </p:txBody>
      </p:sp>
      <p:sp>
        <p:nvSpPr>
          <p:cNvPr id="35842" name="内容占位符 2"/>
          <p:cNvSpPr>
            <a:spLocks noGrp="1"/>
          </p:cNvSpPr>
          <p:nvPr>
            <p:ph idx="1"/>
          </p:nvPr>
        </p:nvSpPr>
        <p:spPr/>
        <p:txBody>
          <a:bodyPr/>
          <a:lstStyle/>
          <a:p>
            <a:pPr>
              <a:lnSpc>
                <a:spcPct val="200000"/>
              </a:lnSpc>
            </a:pPr>
            <a:r>
              <a:rPr kumimoji="1" lang="en-US" altLang="zh-CN"/>
              <a:t>Q:</a:t>
            </a:r>
            <a:r>
              <a:rPr kumimoji="1" lang="zh-CN" altLang="en-US"/>
              <a:t>是否所有的国家秘密都能区分密点？</a:t>
            </a:r>
          </a:p>
          <a:p>
            <a:pPr>
              <a:lnSpc>
                <a:spcPct val="200000"/>
              </a:lnSpc>
            </a:pPr>
            <a:r>
              <a:rPr kumimoji="1" lang="en-US" altLang="zh-CN"/>
              <a:t>A:</a:t>
            </a:r>
            <a:r>
              <a:rPr kumimoji="1" lang="zh-CN" altLang="en-US"/>
              <a:t>不一定，但对可以标注密点的文件，都需要标注</a:t>
            </a:r>
          </a:p>
        </p:txBody>
      </p:sp>
      <p:sp>
        <p:nvSpPr>
          <p:cNvPr id="35843"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C0BF82FD-2758-4842-99C0-7AC576D63645}" type="slidenum">
              <a:rPr lang="zh-CN" altLang="en-US" sz="900">
                <a:solidFill>
                  <a:srgbClr val="898989"/>
                </a:solidFill>
              </a:rPr>
              <a:pPr>
                <a:lnSpc>
                  <a:spcPct val="100000"/>
                </a:lnSpc>
                <a:spcBef>
                  <a:spcPct val="0"/>
                </a:spcBef>
                <a:buFontTx/>
                <a:buNone/>
              </a:pPr>
              <a:t>107</a:t>
            </a:fld>
            <a:endParaRPr lang="zh-CN" altLang="en-US" sz="900">
              <a:solidFill>
                <a:srgbClr val="898989"/>
              </a:solidFill>
            </a:endParaRPr>
          </a:p>
        </p:txBody>
      </p:sp>
    </p:spTree>
    <p:extLst>
      <p:ext uri="{BB962C8B-B14F-4D97-AF65-F5344CB8AC3E}">
        <p14:creationId xmlns:p14="http://schemas.microsoft.com/office/powerpoint/2010/main" val="861804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p:nvPr>
        </p:nvSpPr>
        <p:spPr/>
        <p:txBody>
          <a:bodyPr/>
          <a:lstStyle/>
          <a:p>
            <a:r>
              <a:rPr lang="en-US" altLang="zh-CN" dirty="0" smtClean="0">
                <a:solidFill>
                  <a:srgbClr val="00B0F0"/>
                </a:solidFill>
                <a:latin typeface="方正大黑_GBK" charset="0"/>
                <a:ea typeface="方正大黑_GBK" charset="0"/>
                <a:sym typeface="方正大黑_GBK" charset="0"/>
              </a:rPr>
              <a:t>2.</a:t>
            </a:r>
            <a:r>
              <a:rPr lang="zh-CN" altLang="en-US" dirty="0" smtClean="0">
                <a:solidFill>
                  <a:srgbClr val="00B0F0"/>
                </a:solidFill>
                <a:latin typeface="方正大黑_GBK" charset="0"/>
                <a:ea typeface="方正大黑_GBK" charset="0"/>
                <a:sym typeface="方正大黑_GBK" charset="0"/>
              </a:rPr>
              <a:t>密点标注</a:t>
            </a:r>
            <a:endParaRPr lang="zh-CN" altLang="en-US" dirty="0">
              <a:solidFill>
                <a:srgbClr val="00B0F0"/>
              </a:solidFill>
              <a:latin typeface="方正大黑_GBK" charset="0"/>
              <a:ea typeface="方正大黑_GBK" charset="0"/>
              <a:sym typeface="方正大黑_GBK" charset="0"/>
            </a:endParaRPr>
          </a:p>
        </p:txBody>
      </p:sp>
      <p:sp>
        <p:nvSpPr>
          <p:cNvPr id="83970" name="内容占位符 2"/>
          <p:cNvSpPr>
            <a:spLocks noGrp="1"/>
          </p:cNvSpPr>
          <p:nvPr>
            <p:ph idx="1"/>
          </p:nvPr>
        </p:nvSpPr>
        <p:spPr>
          <a:xfrm>
            <a:off x="628650" y="2239566"/>
            <a:ext cx="7886700" cy="3263503"/>
          </a:xfrm>
        </p:spPr>
        <p:txBody>
          <a:bodyPr>
            <a:normAutofit fontScale="85000" lnSpcReduction="20000"/>
          </a:bodyPr>
          <a:lstStyle/>
          <a:p>
            <a:r>
              <a:rPr lang="zh-CN" altLang="en-US" dirty="0">
                <a:solidFill>
                  <a:srgbClr val="FF0000"/>
                </a:solidFill>
              </a:rPr>
              <a:t> </a:t>
            </a:r>
            <a:r>
              <a:rPr lang="en-US" altLang="zh-CN" dirty="0">
                <a:solidFill>
                  <a:srgbClr val="FF0000"/>
                </a:solidFill>
              </a:rPr>
              <a:t>《</a:t>
            </a:r>
            <a:r>
              <a:rPr lang="zh-CN" altLang="en-US" dirty="0">
                <a:solidFill>
                  <a:srgbClr val="FF0000"/>
                </a:solidFill>
              </a:rPr>
              <a:t>国家秘密密点标注实施办法（试点稿）</a:t>
            </a:r>
            <a:r>
              <a:rPr lang="en-US" altLang="zh-CN" dirty="0">
                <a:solidFill>
                  <a:srgbClr val="FF0000"/>
                </a:solidFill>
              </a:rPr>
              <a:t>》</a:t>
            </a:r>
            <a:endParaRPr lang="zh-CN" altLang="en-US" dirty="0">
              <a:solidFill>
                <a:srgbClr val="FF0000"/>
              </a:solidFill>
            </a:endParaRPr>
          </a:p>
          <a:p>
            <a:r>
              <a:rPr lang="zh-CN" altLang="en-US" dirty="0"/>
              <a:t>密点标注，是指将文件、资料中涉及国家秘密的段落、字句、数字等分别做出密级标注，即以各密级的缩写为标注方式，如</a:t>
            </a:r>
            <a:r>
              <a:rPr lang="en-US" altLang="zh-CN" dirty="0"/>
              <a:t>〔</a:t>
            </a:r>
            <a:r>
              <a:rPr lang="zh-CN" altLang="en-US" dirty="0"/>
              <a:t>绝</a:t>
            </a:r>
            <a:r>
              <a:rPr lang="en-US" altLang="zh-CN" dirty="0"/>
              <a:t>〕</a:t>
            </a:r>
            <a:r>
              <a:rPr lang="zh-CN" altLang="en-US" dirty="0"/>
              <a:t>、</a:t>
            </a:r>
            <a:r>
              <a:rPr lang="en-US" altLang="zh-CN" dirty="0"/>
              <a:t>〔</a:t>
            </a:r>
            <a:r>
              <a:rPr lang="zh-CN" altLang="en-US" dirty="0"/>
              <a:t>机</a:t>
            </a:r>
            <a:r>
              <a:rPr lang="en-US" altLang="zh-CN" dirty="0"/>
              <a:t>〕</a:t>
            </a:r>
            <a:r>
              <a:rPr lang="zh-CN" altLang="en-US" dirty="0"/>
              <a:t>、</a:t>
            </a:r>
            <a:r>
              <a:rPr lang="en-US" altLang="zh-CN" dirty="0"/>
              <a:t>〔</a:t>
            </a:r>
            <a:r>
              <a:rPr lang="zh-CN" altLang="en-US" dirty="0"/>
              <a:t>秘</a:t>
            </a:r>
            <a:r>
              <a:rPr lang="en-US" altLang="zh-CN" dirty="0"/>
              <a:t>〕</a:t>
            </a:r>
            <a:r>
              <a:rPr lang="zh-CN" altLang="en-US" dirty="0"/>
              <a:t>。</a:t>
            </a:r>
            <a:endParaRPr lang="en-US" altLang="zh-CN" dirty="0"/>
          </a:p>
          <a:p>
            <a:r>
              <a:rPr lang="zh-CN" altLang="en-US" dirty="0"/>
              <a:t>密点标注一般以自然段落为单位，置于段落的开始位置。如事项名称涉密，应当将密点标注置于文件标题之前，也可以在文件、资料正文的后面附注密点说明，汇总列出文件、资料中的密点。</a:t>
            </a:r>
            <a:endParaRPr lang="en-US" altLang="zh-CN" dirty="0"/>
          </a:p>
          <a:p>
            <a:endParaRPr lang="zh-CN" altLang="en-US" dirty="0"/>
          </a:p>
        </p:txBody>
      </p:sp>
      <p:sp>
        <p:nvSpPr>
          <p:cNvPr id="83971"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5E4AE76F-E506-2441-9DCE-38E2F1CC2E8F}" type="slidenum">
              <a:rPr lang="zh-CN" altLang="en-US" sz="900">
                <a:solidFill>
                  <a:srgbClr val="898989"/>
                </a:solidFill>
              </a:rPr>
              <a:pPr>
                <a:lnSpc>
                  <a:spcPct val="100000"/>
                </a:lnSpc>
                <a:spcBef>
                  <a:spcPct val="0"/>
                </a:spcBef>
                <a:buFontTx/>
                <a:buNone/>
              </a:pPr>
              <a:t>108</a:t>
            </a:fld>
            <a:endParaRPr lang="en-US" altLang="zh-CN" sz="900">
              <a:solidFill>
                <a:srgbClr val="898989"/>
              </a:solidFill>
            </a:endParaRPr>
          </a:p>
        </p:txBody>
      </p:sp>
    </p:spTree>
    <p:extLst>
      <p:ext uri="{BB962C8B-B14F-4D97-AF65-F5344CB8AC3E}">
        <p14:creationId xmlns:p14="http://schemas.microsoft.com/office/powerpoint/2010/main" val="17234405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p:cNvSpPr>
          <p:nvPr>
            <p:ph type="title"/>
          </p:nvPr>
        </p:nvSpPr>
        <p:spPr/>
        <p:txBody>
          <a:bodyPr/>
          <a:lstStyle/>
          <a:p>
            <a:r>
              <a:rPr kumimoji="1" lang="zh-CN" altLang="en-US">
                <a:solidFill>
                  <a:srgbClr val="00B0F0"/>
                </a:solidFill>
              </a:rPr>
              <a:t>密点标注使用的符号（综合使用）</a:t>
            </a:r>
          </a:p>
        </p:txBody>
      </p:sp>
      <p:sp>
        <p:nvSpPr>
          <p:cNvPr id="3" name="内容占位符 2"/>
          <p:cNvSpPr>
            <a:spLocks noGrp="1"/>
          </p:cNvSpPr>
          <p:nvPr>
            <p:ph idx="1"/>
          </p:nvPr>
        </p:nvSpPr>
        <p:spPr/>
        <p:txBody>
          <a:bodyPr/>
          <a:lstStyle/>
          <a:p>
            <a:pPr>
              <a:defRPr/>
            </a:pPr>
            <a:endParaRPr kumimoji="1" lang="en-US" altLang="zh-CN" dirty="0"/>
          </a:p>
          <a:p>
            <a:pPr marL="0" indent="0">
              <a:lnSpc>
                <a:spcPct val="150000"/>
              </a:lnSpc>
              <a:buNone/>
              <a:defRPr/>
            </a:pPr>
            <a:r>
              <a:rPr kumimoji="1" lang="en-US" altLang="zh-CN" dirty="0" smtClean="0"/>
              <a:t>【】</a:t>
            </a:r>
            <a:r>
              <a:rPr kumimoji="1" lang="zh-CN" altLang="en-US" dirty="0" smtClean="0"/>
              <a:t>        密级</a:t>
            </a:r>
            <a:endParaRPr kumimoji="1" lang="en-US" altLang="zh-CN" dirty="0" smtClean="0"/>
          </a:p>
          <a:p>
            <a:pPr marL="0" indent="0">
              <a:lnSpc>
                <a:spcPct val="150000"/>
              </a:lnSpc>
              <a:buNone/>
              <a:defRPr/>
            </a:pPr>
            <a:r>
              <a:rPr kumimoji="1" lang="en-US" altLang="zh-CN" dirty="0" smtClean="0"/>
              <a:t>. . . .</a:t>
            </a:r>
            <a:r>
              <a:rPr kumimoji="1" lang="zh-CN" altLang="en-US" dirty="0" smtClean="0"/>
              <a:t>         加在密点内容的下方</a:t>
            </a:r>
            <a:endParaRPr kumimoji="1" lang="en-US" altLang="zh-CN" dirty="0" smtClean="0"/>
          </a:p>
          <a:p>
            <a:pPr marL="0" indent="0">
              <a:lnSpc>
                <a:spcPct val="150000"/>
              </a:lnSpc>
              <a:buNone/>
              <a:defRPr/>
            </a:pPr>
            <a:r>
              <a:rPr kumimoji="1" lang="zh-CN" altLang="en-US" dirty="0" smtClean="0"/>
              <a:t>（）        说明密点情况</a:t>
            </a:r>
          </a:p>
          <a:p>
            <a:pPr marL="0" indent="0">
              <a:lnSpc>
                <a:spcPct val="150000"/>
              </a:lnSpc>
              <a:buNone/>
              <a:defRPr/>
            </a:pPr>
            <a:endParaRPr kumimoji="1" lang="zh-CN" altLang="en-US" dirty="0" smtClean="0"/>
          </a:p>
          <a:p>
            <a:pPr marL="0" indent="0">
              <a:lnSpc>
                <a:spcPct val="150000"/>
              </a:lnSpc>
              <a:buNone/>
              <a:defRPr/>
            </a:pPr>
            <a:endParaRPr kumimoji="1" lang="zh-CN" altLang="en-US" dirty="0"/>
          </a:p>
        </p:txBody>
      </p:sp>
      <p:sp>
        <p:nvSpPr>
          <p:cNvPr id="84995"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B770487B-1021-574B-8758-1D9030DF4323}" type="slidenum">
              <a:rPr lang="zh-CN" altLang="en-US" sz="900">
                <a:solidFill>
                  <a:srgbClr val="898989"/>
                </a:solidFill>
              </a:rPr>
              <a:pPr>
                <a:lnSpc>
                  <a:spcPct val="100000"/>
                </a:lnSpc>
                <a:spcBef>
                  <a:spcPct val="0"/>
                </a:spcBef>
                <a:buFontTx/>
                <a:buNone/>
              </a:pPr>
              <a:t>109</a:t>
            </a:fld>
            <a:endParaRPr lang="zh-CN" altLang="en-US" sz="900">
              <a:solidFill>
                <a:srgbClr val="898989"/>
              </a:solidFill>
            </a:endParaRPr>
          </a:p>
        </p:txBody>
      </p:sp>
    </p:spTree>
    <p:extLst>
      <p:ext uri="{BB962C8B-B14F-4D97-AF65-F5344CB8AC3E}">
        <p14:creationId xmlns:p14="http://schemas.microsoft.com/office/powerpoint/2010/main" val="60644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zh-CN" altLang="en-US" b="1" dirty="0"/>
              <a:t>第十七条 </a:t>
            </a:r>
          </a:p>
          <a:p>
            <a:r>
              <a:rPr lang="zh-CN" altLang="en-US" dirty="0"/>
              <a:t>机关、单位对承载国家秘密的纸介质、光介质、电磁介质等载体（以下简称国家秘密载体）以及属于国家秘密的设备、产品，应当做出国家秘密标志。 不属于国家秘密的，不应当做出国家秘密标志。</a:t>
            </a:r>
          </a:p>
          <a:p>
            <a:endParaRPr kumimoji="1" lang="zh-CN" altLang="en-US" dirty="0"/>
          </a:p>
        </p:txBody>
      </p:sp>
    </p:spTree>
    <p:extLst>
      <p:ext uri="{BB962C8B-B14F-4D97-AF65-F5344CB8AC3E}">
        <p14:creationId xmlns:p14="http://schemas.microsoft.com/office/powerpoint/2010/main" val="9282594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p:cNvSpPr>
          <p:nvPr>
            <p:ph type="title"/>
          </p:nvPr>
        </p:nvSpPr>
        <p:spPr/>
        <p:txBody>
          <a:bodyPr/>
          <a:lstStyle/>
          <a:p>
            <a:endParaRPr kumimoji="1" lang="zh-CN" altLang="en-US"/>
          </a:p>
        </p:txBody>
      </p:sp>
      <p:pic>
        <p:nvPicPr>
          <p:cNvPr id="86018"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l="5392" t="7246" b="7736"/>
          <a:stretch>
            <a:fillRect/>
          </a:stretch>
        </p:blipFill>
        <p:spPr>
          <a:xfrm>
            <a:off x="1295400" y="1153716"/>
            <a:ext cx="3514725" cy="4470797"/>
          </a:xfrm>
        </p:spPr>
      </p:pic>
      <p:sp>
        <p:nvSpPr>
          <p:cNvPr id="86019"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7C03676E-6ADD-324F-95AD-31B48738D107}" type="slidenum">
              <a:rPr lang="zh-CN" altLang="en-US" sz="900">
                <a:solidFill>
                  <a:srgbClr val="898989"/>
                </a:solidFill>
              </a:rPr>
              <a:pPr>
                <a:lnSpc>
                  <a:spcPct val="100000"/>
                </a:lnSpc>
                <a:spcBef>
                  <a:spcPct val="0"/>
                </a:spcBef>
                <a:buFontTx/>
                <a:buNone/>
              </a:pPr>
              <a:t>110</a:t>
            </a:fld>
            <a:endParaRPr lang="zh-CN" altLang="en-US" sz="900">
              <a:solidFill>
                <a:srgbClr val="898989"/>
              </a:solidFill>
            </a:endParaRPr>
          </a:p>
        </p:txBody>
      </p:sp>
    </p:spTree>
    <p:extLst>
      <p:ext uri="{BB962C8B-B14F-4D97-AF65-F5344CB8AC3E}">
        <p14:creationId xmlns:p14="http://schemas.microsoft.com/office/powerpoint/2010/main" val="6098615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p:cNvSpPr>
          <p:nvPr>
            <p:ph type="title"/>
          </p:nvPr>
        </p:nvSpPr>
        <p:spPr/>
        <p:txBody>
          <a:bodyPr/>
          <a:lstStyle/>
          <a:p>
            <a:endParaRPr kumimoji="1" lang="zh-CN" altLang="en-US"/>
          </a:p>
        </p:txBody>
      </p:sp>
      <p:pic>
        <p:nvPicPr>
          <p:cNvPr id="87042"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l="5943" t="10551"/>
          <a:stretch>
            <a:fillRect/>
          </a:stretch>
        </p:blipFill>
        <p:spPr>
          <a:xfrm flipH="1" flipV="1">
            <a:off x="2530079" y="1131094"/>
            <a:ext cx="3438525" cy="4627960"/>
          </a:xfrm>
        </p:spPr>
      </p:pic>
      <p:sp>
        <p:nvSpPr>
          <p:cNvPr id="87043"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FB4C4070-BA22-5A4D-BF5E-8FE4936D27FD}" type="slidenum">
              <a:rPr lang="zh-CN" altLang="en-US" sz="900">
                <a:solidFill>
                  <a:srgbClr val="898989"/>
                </a:solidFill>
              </a:rPr>
              <a:pPr>
                <a:lnSpc>
                  <a:spcPct val="100000"/>
                </a:lnSpc>
                <a:spcBef>
                  <a:spcPct val="0"/>
                </a:spcBef>
                <a:buFontTx/>
                <a:buNone/>
              </a:pPr>
              <a:t>111</a:t>
            </a:fld>
            <a:endParaRPr lang="zh-CN" altLang="en-US" sz="900">
              <a:solidFill>
                <a:srgbClr val="898989"/>
              </a:solidFill>
            </a:endParaRPr>
          </a:p>
        </p:txBody>
      </p:sp>
    </p:spTree>
    <p:extLst>
      <p:ext uri="{BB962C8B-B14F-4D97-AF65-F5344CB8AC3E}">
        <p14:creationId xmlns:p14="http://schemas.microsoft.com/office/powerpoint/2010/main" val="36741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a:spLocks noGrp="1"/>
          </p:cNvSpPr>
          <p:nvPr>
            <p:ph type="title"/>
          </p:nvPr>
        </p:nvSpPr>
        <p:spPr/>
        <p:txBody>
          <a:bodyPr/>
          <a:lstStyle/>
          <a:p>
            <a:endParaRPr kumimoji="1" lang="zh-CN" altLang="en-US"/>
          </a:p>
        </p:txBody>
      </p:sp>
      <p:sp>
        <p:nvSpPr>
          <p:cNvPr id="88066" name="内容占位符 2"/>
          <p:cNvSpPr>
            <a:spLocks noGrp="1"/>
          </p:cNvSpPr>
          <p:nvPr>
            <p:ph idx="1"/>
          </p:nvPr>
        </p:nvSpPr>
        <p:spPr/>
        <p:txBody>
          <a:bodyPr/>
          <a:lstStyle/>
          <a:p>
            <a:r>
              <a:rPr kumimoji="1" lang="zh-CN" altLang="en-US"/>
              <a:t>定密工作变难了</a:t>
            </a:r>
          </a:p>
          <a:p>
            <a:r>
              <a:rPr kumimoji="1" lang="zh-CN" altLang="en-US"/>
              <a:t>保密变容易了</a:t>
            </a:r>
          </a:p>
        </p:txBody>
      </p:sp>
      <p:sp>
        <p:nvSpPr>
          <p:cNvPr id="88067"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4874AFC7-3518-FD41-88D4-E9542D10E5A4}" type="slidenum">
              <a:rPr lang="zh-CN" altLang="en-US" sz="900">
                <a:solidFill>
                  <a:srgbClr val="898989"/>
                </a:solidFill>
              </a:rPr>
              <a:pPr>
                <a:lnSpc>
                  <a:spcPct val="100000"/>
                </a:lnSpc>
                <a:spcBef>
                  <a:spcPct val="0"/>
                </a:spcBef>
                <a:buFontTx/>
                <a:buNone/>
              </a:pPr>
              <a:t>112</a:t>
            </a:fld>
            <a:endParaRPr lang="zh-CN" altLang="en-US" sz="900">
              <a:solidFill>
                <a:srgbClr val="898989"/>
              </a:solidFill>
            </a:endParaRPr>
          </a:p>
        </p:txBody>
      </p:sp>
    </p:spTree>
    <p:extLst>
      <p:ext uri="{BB962C8B-B14F-4D97-AF65-F5344CB8AC3E}">
        <p14:creationId xmlns:p14="http://schemas.microsoft.com/office/powerpoint/2010/main" val="16217288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1414"/>
            <a:ext cx="8229600" cy="6786586"/>
          </a:xfrm>
        </p:spPr>
        <p:txBody>
          <a:bodyPr>
            <a:normAutofit fontScale="62500" lnSpcReduction="20000"/>
          </a:bodyPr>
          <a:lstStyle/>
          <a:p>
            <a:pPr lvl="0"/>
            <a:r>
              <a:rPr lang="zh-CN" altLang="en-US" b="1" dirty="0" smtClean="0">
                <a:solidFill>
                  <a:srgbClr val="FF0000"/>
                </a:solidFill>
                <a:latin typeface="Arial" pitchFamily="34" charset="0"/>
                <a:ea typeface="仿宋_GB2312" charset="-122"/>
                <a:cs typeface="ATC-6c494eea4e2d9ed17b80*+Aril"/>
              </a:rPr>
              <a:t>机密 </a:t>
            </a:r>
            <a:r>
              <a:rPr lang="en-US" altLang="zh-CN" b="1" dirty="0" smtClean="0">
                <a:solidFill>
                  <a:srgbClr val="FF0000"/>
                </a:solidFill>
              </a:rPr>
              <a:t>★</a:t>
            </a:r>
            <a:r>
              <a:rPr lang="en-US" altLang="zh-CN" b="1" dirty="0" smtClean="0">
                <a:solidFill>
                  <a:srgbClr val="FF0000"/>
                </a:solidFill>
                <a:latin typeface="Arial" pitchFamily="34" charset="0"/>
                <a:ea typeface="仿宋_GB2312" charset="-122"/>
                <a:cs typeface="ATC-6c494eea4e2d9ed17b80*+Aril"/>
              </a:rPr>
              <a:t> 6</a:t>
            </a:r>
            <a:r>
              <a:rPr lang="zh-CN" altLang="en-US" b="1" dirty="0" smtClean="0">
                <a:solidFill>
                  <a:srgbClr val="FF0000"/>
                </a:solidFill>
                <a:latin typeface="Arial" pitchFamily="34" charset="0"/>
                <a:ea typeface="仿宋_GB2312" charset="-122"/>
                <a:cs typeface="ATC-6c494eea4e2d9ed17b80*+Aril"/>
              </a:rPr>
              <a:t> 个月                            </a:t>
            </a:r>
            <a:r>
              <a:rPr lang="en-US" altLang="zh-CN" b="1" dirty="0" smtClean="0">
                <a:solidFill>
                  <a:srgbClr val="FF0000"/>
                </a:solidFill>
              </a:rPr>
              <a:t>×××</a:t>
            </a:r>
            <a:r>
              <a:rPr lang="zh-CN" altLang="en-US" b="1" dirty="0" smtClean="0">
                <a:solidFill>
                  <a:srgbClr val="FF0000"/>
                </a:solidFill>
              </a:rPr>
              <a:t>文件</a:t>
            </a:r>
            <a:endParaRPr lang="zh-CN" altLang="en-US" dirty="0" smtClean="0">
              <a:solidFill>
                <a:srgbClr val="FF0000"/>
              </a:solidFill>
            </a:endParaRPr>
          </a:p>
          <a:p>
            <a:pPr algn="ctr"/>
            <a:r>
              <a:rPr lang="en-US" b="1" dirty="0" smtClean="0">
                <a:solidFill>
                  <a:srgbClr val="FF0000"/>
                </a:solidFill>
              </a:rPr>
              <a:t> </a:t>
            </a:r>
            <a:endParaRPr lang="zh-CN" altLang="en-US" dirty="0" smtClean="0">
              <a:solidFill>
                <a:srgbClr val="FF0000"/>
              </a:solidFill>
            </a:endParaRPr>
          </a:p>
          <a:p>
            <a:pPr algn="ctr"/>
            <a:r>
              <a:rPr lang="zh-CN" altLang="en-US" b="1" dirty="0" smtClean="0">
                <a:solidFill>
                  <a:srgbClr val="FF0000"/>
                </a:solidFill>
              </a:rPr>
              <a:t>（</a:t>
            </a:r>
            <a:r>
              <a:rPr lang="en-US" altLang="zh-CN" b="1" dirty="0" smtClean="0">
                <a:solidFill>
                  <a:srgbClr val="FF0000"/>
                </a:solidFill>
              </a:rPr>
              <a:t>××</a:t>
            </a:r>
            <a:r>
              <a:rPr lang="zh-CN" altLang="en-US" b="1" dirty="0" smtClean="0">
                <a:solidFill>
                  <a:srgbClr val="FF0000"/>
                </a:solidFill>
              </a:rPr>
              <a:t>办发</a:t>
            </a:r>
            <a:r>
              <a:rPr lang="en-US" altLang="zh-CN" b="1" dirty="0" smtClean="0">
                <a:solidFill>
                  <a:srgbClr val="FF0000"/>
                </a:solidFill>
              </a:rPr>
              <a:t>〔××〕××</a:t>
            </a:r>
            <a:r>
              <a:rPr lang="zh-CN" altLang="en-US" b="1" dirty="0" smtClean="0">
                <a:solidFill>
                  <a:srgbClr val="FF0000"/>
                </a:solidFill>
              </a:rPr>
              <a:t>号）</a:t>
            </a:r>
            <a:endParaRPr lang="zh-CN" altLang="en-US" dirty="0" smtClean="0">
              <a:solidFill>
                <a:srgbClr val="FF0000"/>
              </a:solidFill>
            </a:endParaRPr>
          </a:p>
          <a:p>
            <a:pPr algn="ctr"/>
            <a:r>
              <a:rPr lang="en-US" altLang="zh-CN" b="1" dirty="0" smtClean="0">
                <a:solidFill>
                  <a:srgbClr val="FF0000"/>
                </a:solidFill>
              </a:rPr>
              <a:t>—★—</a:t>
            </a:r>
            <a:endParaRPr lang="zh-CN" altLang="en-US" dirty="0" smtClean="0">
              <a:solidFill>
                <a:srgbClr val="FF0000"/>
              </a:solidFill>
            </a:endParaRPr>
          </a:p>
          <a:p>
            <a:r>
              <a:rPr lang="en-US" b="1" dirty="0" smtClean="0"/>
              <a:t> </a:t>
            </a:r>
            <a:endParaRPr lang="zh-CN" altLang="en-US" dirty="0" smtClean="0"/>
          </a:p>
          <a:p>
            <a:pPr algn="ctr"/>
            <a:r>
              <a:rPr lang="zh-CN" altLang="en-US" b="1" dirty="0" smtClean="0"/>
              <a:t>岳阳市群众工作促进和谐</a:t>
            </a:r>
            <a:endParaRPr lang="zh-CN" altLang="en-US" dirty="0" smtClean="0"/>
          </a:p>
          <a:p>
            <a:r>
              <a:rPr lang="en-US" b="1" dirty="0" smtClean="0"/>
              <a:t> </a:t>
            </a:r>
            <a:endParaRPr lang="zh-CN" altLang="en-US" dirty="0" smtClean="0"/>
          </a:p>
          <a:p>
            <a:r>
              <a:rPr lang="zh-CN" altLang="en-US" b="1" dirty="0" smtClean="0"/>
              <a:t>近年来，岳阳市广泛推行决策民意征询制度，把群众工作贯穿到党务工作和政府工作全过程，从沿湖风光带到保障性住房建设，从整治环洞庭湖造纸企业到南湖治污等实事，该市都充分听取群众意见。</a:t>
            </a:r>
            <a:endParaRPr lang="zh-CN" altLang="en-US" dirty="0" smtClean="0"/>
          </a:p>
          <a:p>
            <a:r>
              <a:rPr lang="en-US" altLang="zh-CN" b="1" dirty="0" smtClean="0"/>
              <a:t>〔</a:t>
            </a:r>
            <a:r>
              <a:rPr lang="zh-CN" altLang="en-US" b="1" dirty="0" smtClean="0"/>
              <a:t>秘</a:t>
            </a:r>
            <a:r>
              <a:rPr lang="en-US" altLang="zh-CN" b="1" dirty="0" smtClean="0"/>
              <a:t>〕“</a:t>
            </a:r>
            <a:r>
              <a:rPr lang="zh-CN" altLang="en-US" b="1" dirty="0" smtClean="0"/>
              <a:t>十一五”期间，岳阳</a:t>
            </a:r>
            <a:r>
              <a:rPr lang="en-US" altLang="zh-CN" b="1" dirty="0" smtClean="0"/>
              <a:t>GDP</a:t>
            </a:r>
            <a:r>
              <a:rPr lang="zh-CN" altLang="en-US" b="1" dirty="0" smtClean="0"/>
              <a:t>从</a:t>
            </a:r>
            <a:r>
              <a:rPr lang="en-US" altLang="zh-CN" b="1" dirty="0" smtClean="0"/>
              <a:t>2005</a:t>
            </a:r>
            <a:r>
              <a:rPr lang="zh-CN" altLang="en-US" b="1" dirty="0" smtClean="0"/>
              <a:t>年的</a:t>
            </a:r>
            <a:r>
              <a:rPr lang="en-US" altLang="zh-CN" b="1" dirty="0" smtClean="0"/>
              <a:t>628</a:t>
            </a:r>
            <a:r>
              <a:rPr lang="zh-CN" altLang="en-US" b="1" dirty="0" smtClean="0"/>
              <a:t>亿元增加到</a:t>
            </a:r>
            <a:r>
              <a:rPr lang="en-US" altLang="zh-CN" b="1" dirty="0" smtClean="0"/>
              <a:t>2010</a:t>
            </a:r>
            <a:r>
              <a:rPr lang="zh-CN" altLang="en-US" b="1" dirty="0" smtClean="0"/>
              <a:t>年的</a:t>
            </a:r>
            <a:r>
              <a:rPr lang="en-US" altLang="zh-CN" b="1" dirty="0" smtClean="0"/>
              <a:t>1539</a:t>
            </a:r>
            <a:r>
              <a:rPr lang="zh-CN" altLang="en-US" b="1" dirty="0" smtClean="0"/>
              <a:t>亿元，总量稳居全省第二，财政收入五年增加</a:t>
            </a:r>
            <a:r>
              <a:rPr lang="en-US" altLang="zh-CN" b="1" dirty="0" smtClean="0"/>
              <a:t>100</a:t>
            </a:r>
            <a:r>
              <a:rPr lang="zh-CN" altLang="en-US" b="1" dirty="0" smtClean="0"/>
              <a:t>亿元，新增财力</a:t>
            </a:r>
            <a:r>
              <a:rPr lang="en-US" altLang="zh-CN" b="1" dirty="0" smtClean="0"/>
              <a:t>70%</a:t>
            </a:r>
            <a:r>
              <a:rPr lang="zh-CN" altLang="en-US" b="1" dirty="0" smtClean="0"/>
              <a:t>用于改善民生支出。率先实现城镇“零就业”家庭动态清零、“三零”（服务零距离、药品零利润、医患零纠纷）社区卫生服务、爱心超市、乡乡有敬老院和在农村实施大面积危房改造。</a:t>
            </a:r>
            <a:r>
              <a:rPr lang="en-US" altLang="zh-CN" b="1" dirty="0" smtClean="0"/>
              <a:t>2700</a:t>
            </a:r>
            <a:r>
              <a:rPr lang="zh-CN" altLang="en-US" b="1" dirty="0" smtClean="0"/>
              <a:t>多名长年在洞庭湖漂泊的渔民上岸定居和解困工作全面完成，企业离退休人员基本养老金、国有企业下岗职工基本生活保障金按时发放率和社会化发放率达到</a:t>
            </a:r>
            <a:r>
              <a:rPr lang="en-US" altLang="zh-CN" b="1" dirty="0" smtClean="0"/>
              <a:t>100%</a:t>
            </a:r>
            <a:r>
              <a:rPr lang="zh-CN" altLang="en-US" b="1" dirty="0" smtClean="0"/>
              <a:t>，</a:t>
            </a:r>
            <a:r>
              <a:rPr lang="en-US" altLang="zh-CN" b="1" dirty="0" smtClean="0"/>
              <a:t>58.4</a:t>
            </a:r>
            <a:r>
              <a:rPr lang="zh-CN" altLang="en-US" b="1" dirty="0" smtClean="0"/>
              <a:t>万农村老人开始领取养老金。</a:t>
            </a:r>
            <a:endParaRPr lang="zh-CN" altLang="en-US" dirty="0" smtClean="0"/>
          </a:p>
          <a:p>
            <a:r>
              <a:rPr lang="en-US" altLang="zh-CN" b="1" dirty="0" smtClean="0"/>
              <a:t>〔</a:t>
            </a:r>
            <a:r>
              <a:rPr lang="zh-CN" altLang="en-US" b="1" dirty="0" smtClean="0"/>
              <a:t>机</a:t>
            </a:r>
            <a:r>
              <a:rPr lang="en-US" altLang="zh-CN" b="1" dirty="0" smtClean="0"/>
              <a:t>〕</a:t>
            </a:r>
            <a:r>
              <a:rPr lang="zh-CN" altLang="en-US" b="1" dirty="0" smtClean="0"/>
              <a:t>由市委书记倡导，</a:t>
            </a:r>
            <a:r>
              <a:rPr lang="en-US" b="1" dirty="0" smtClean="0"/>
              <a:t>2009</a:t>
            </a:r>
            <a:r>
              <a:rPr lang="zh-CN" altLang="en-US" b="1" dirty="0" smtClean="0"/>
              <a:t>年岳阳率先成立的特困家庭大病救助基金，目前已募集</a:t>
            </a:r>
            <a:r>
              <a:rPr lang="en-US" b="1" dirty="0" smtClean="0"/>
              <a:t>3300</a:t>
            </a:r>
            <a:r>
              <a:rPr lang="zh-CN" altLang="en-US" b="1" dirty="0" smtClean="0"/>
              <a:t>万元，目前该基金已救助特困大病患者</a:t>
            </a:r>
            <a:r>
              <a:rPr lang="en-US" b="1" dirty="0" smtClean="0"/>
              <a:t>238</a:t>
            </a:r>
            <a:r>
              <a:rPr lang="zh-CN" altLang="en-US" b="1" dirty="0" smtClean="0"/>
              <a:t>人次，最高救助额度达</a:t>
            </a:r>
            <a:r>
              <a:rPr lang="en-US" b="1" dirty="0" smtClean="0"/>
              <a:t>6</a:t>
            </a:r>
            <a:r>
              <a:rPr lang="zh-CN" altLang="en-US" b="1" dirty="0" smtClean="0"/>
              <a:t>万元。坚持领导干部联点和下基层制度，兔年春节前夕，市级领导分赴各县市区走访困难群众</a:t>
            </a:r>
            <a:r>
              <a:rPr lang="en-US" b="1" dirty="0" smtClean="0"/>
              <a:t>1000</a:t>
            </a:r>
            <a:r>
              <a:rPr lang="zh-CN" altLang="en-US" b="1" dirty="0" smtClean="0"/>
              <a:t>多户。</a:t>
            </a:r>
            <a:endParaRPr lang="zh-CN" altLang="en-US" dirty="0"/>
          </a:p>
        </p:txBody>
      </p:sp>
      <p:graphicFrame>
        <p:nvGraphicFramePr>
          <p:cNvPr id="4" name="表格 3"/>
          <p:cNvGraphicFramePr>
            <a:graphicFrameLocks noGrp="1"/>
          </p:cNvGraphicFramePr>
          <p:nvPr/>
        </p:nvGraphicFramePr>
        <p:xfrm>
          <a:off x="7043766" y="71414"/>
          <a:ext cx="1600200" cy="1920240"/>
        </p:xfrm>
        <a:graphic>
          <a:graphicData uri="http://schemas.openxmlformats.org/drawingml/2006/table">
            <a:tbl>
              <a:tblPr/>
              <a:tblGrid>
                <a:gridCol w="533400"/>
                <a:gridCol w="533400"/>
                <a:gridCol w="533400"/>
              </a:tblGrid>
              <a:tr h="155575">
                <a:tc gridSpan="3">
                  <a:txBody>
                    <a:bodyPr/>
                    <a:lstStyle/>
                    <a:p>
                      <a:pPr algn="ctr">
                        <a:lnSpc>
                          <a:spcPct val="120000"/>
                        </a:lnSpc>
                        <a:spcAft>
                          <a:spcPts val="0"/>
                        </a:spcAft>
                      </a:pPr>
                      <a:r>
                        <a:rPr lang="zh-CN" sz="1050" b="1" kern="100" dirty="0">
                          <a:solidFill>
                            <a:srgbClr val="FF0000"/>
                          </a:solidFill>
                          <a:latin typeface="ATC-6c494eea69774f537b80*+Times"/>
                          <a:ea typeface="仿宋_GB2312"/>
                          <a:cs typeface="汉仪中宋简"/>
                        </a:rPr>
                        <a:t>国家秘密确定专用章</a:t>
                      </a:r>
                      <a:endParaRPr lang="zh-CN" sz="900" kern="100" dirty="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18745">
                <a:tc rowSpan="5">
                  <a:txBody>
                    <a:bodyPr/>
                    <a:lstStyle/>
                    <a:p>
                      <a:pPr algn="just">
                        <a:spcAft>
                          <a:spcPts val="0"/>
                        </a:spcAft>
                      </a:pPr>
                      <a:r>
                        <a:rPr lang="zh-CN" sz="1400" b="1" kern="100" dirty="0">
                          <a:solidFill>
                            <a:srgbClr val="FF0000"/>
                          </a:solidFill>
                          <a:latin typeface="Times New Roman"/>
                          <a:ea typeface="宋体"/>
                          <a:cs typeface="Times New Roman"/>
                        </a:rPr>
                        <a:t>定</a:t>
                      </a:r>
                      <a:endParaRPr lang="zh-CN" sz="1400" kern="100" dirty="0">
                        <a:latin typeface="Times New Roman"/>
                        <a:ea typeface="宋体"/>
                        <a:cs typeface="Times New Roman"/>
                      </a:endParaRPr>
                    </a:p>
                    <a:p>
                      <a:pPr algn="just">
                        <a:lnSpc>
                          <a:spcPct val="120000"/>
                        </a:lnSpc>
                        <a:spcAft>
                          <a:spcPts val="0"/>
                        </a:spcAft>
                      </a:pPr>
                      <a:r>
                        <a:rPr lang="zh-CN" sz="1400" b="1" kern="100" dirty="0">
                          <a:solidFill>
                            <a:srgbClr val="FF0000"/>
                          </a:solidFill>
                          <a:latin typeface="ATC-6c494eea69774f537b80*+Times"/>
                          <a:ea typeface="方正黑体简体"/>
                          <a:cs typeface="ATC-6c494eea4e2d9ed17b80*+Aril"/>
                        </a:rPr>
                        <a:t>密</a:t>
                      </a:r>
                      <a:endParaRPr lang="zh-CN" sz="1400" kern="100" dirty="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定密编号</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20108812</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745">
                <a:tc vMerge="1">
                  <a:txBody>
                    <a:bodyPr/>
                    <a:lstStyle/>
                    <a:p>
                      <a:endParaRPr lang="zh-CN" altLang="en-US"/>
                    </a:p>
                  </a:txBody>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承办人</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钱   某</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4935">
                <a:tc vMerge="1">
                  <a:txBody>
                    <a:bodyPr/>
                    <a:lstStyle/>
                    <a:p>
                      <a:endParaRPr lang="zh-CN" altLang="en-US"/>
                    </a:p>
                  </a:txBody>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定密责任人</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赵   某</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6365">
                <a:tc vMerge="1">
                  <a:txBody>
                    <a:bodyPr/>
                    <a:lstStyle/>
                    <a:p>
                      <a:endParaRPr lang="zh-CN" altLang="en-US"/>
                    </a:p>
                  </a:txBody>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定密依据</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政法范围</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110">
                <a:tc vMerge="1">
                  <a:txBody>
                    <a:bodyPr/>
                    <a:lstStyle/>
                    <a:p>
                      <a:endParaRPr lang="zh-CN" altLang="en-US"/>
                    </a:p>
                  </a:txBody>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定密时间</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dirty="0">
                          <a:solidFill>
                            <a:srgbClr val="FF0000"/>
                          </a:solidFill>
                          <a:latin typeface="ATC-6c494eea69774f537b80*+Times"/>
                          <a:ea typeface="仿宋_GB2312"/>
                          <a:cs typeface="ATC-6c494eea69774f537b80*+Times"/>
                        </a:rPr>
                        <a:t>2010.3.15</a:t>
                      </a:r>
                      <a:endParaRPr lang="zh-CN" sz="900" kern="100" dirty="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858944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latin typeface="Arial" pitchFamily="34" charset="0"/>
                <a:ea typeface="仿宋_GB2312" charset="-122"/>
                <a:cs typeface="ATC-65b96b634eff5b8b*GBK+Times"/>
              </a:rPr>
              <a:t>国家秘密密点标注明细表</a:t>
            </a:r>
            <a:endParaRPr lang="zh-CN" altLang="en-US" dirty="0"/>
          </a:p>
        </p:txBody>
      </p:sp>
      <p:graphicFrame>
        <p:nvGraphicFramePr>
          <p:cNvPr id="4" name="表格 3"/>
          <p:cNvGraphicFramePr>
            <a:graphicFrameLocks noGrp="1"/>
          </p:cNvGraphicFramePr>
          <p:nvPr/>
        </p:nvGraphicFramePr>
        <p:xfrm>
          <a:off x="1214414" y="1928803"/>
          <a:ext cx="6500858" cy="3143271"/>
        </p:xfrm>
        <a:graphic>
          <a:graphicData uri="http://schemas.openxmlformats.org/drawingml/2006/table">
            <a:tbl>
              <a:tblPr/>
              <a:tblGrid>
                <a:gridCol w="565292"/>
                <a:gridCol w="2826460"/>
                <a:gridCol w="1695876"/>
                <a:gridCol w="706615"/>
                <a:gridCol w="706615"/>
              </a:tblGrid>
              <a:tr h="697893">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序号</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内容简述</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位  置</a:t>
                      </a:r>
                      <a:endParaRPr lang="zh-CN" sz="900" kern="100">
                        <a:solidFill>
                          <a:srgbClr val="000000"/>
                        </a:solidFill>
                        <a:latin typeface="ATC-6c494eea69774f537b80*+Times"/>
                        <a:ea typeface="宋体"/>
                        <a:cs typeface="ATC-6c494eea69774f537b80*+Times"/>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密级</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备注</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22689">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1</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有关岳阳的GDP统计数据</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第1页第2段第1句</a:t>
                      </a:r>
                      <a:endParaRPr lang="zh-CN" sz="900" kern="100">
                        <a:solidFill>
                          <a:srgbClr val="000000"/>
                        </a:solidFill>
                        <a:latin typeface="ATC-6c494eea69774f537b80*+Times"/>
                        <a:ea typeface="宋体"/>
                        <a:cs typeface="ATC-6c494eea69774f537b80*+Times"/>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秘密</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6400" algn="ctr">
                        <a:lnSpc>
                          <a:spcPct val="120000"/>
                        </a:lnSpc>
                        <a:spcAft>
                          <a:spcPts val="0"/>
                        </a:spcAft>
                      </a:pPr>
                      <a:endParaRPr lang="zh-CN" sz="1200" kern="100">
                        <a:solidFill>
                          <a:srgbClr val="000000"/>
                        </a:solidFill>
                        <a:latin typeface="宋体"/>
                        <a:ea typeface="宋体"/>
                        <a:cs typeface="宋体"/>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22689">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2</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spc="-20">
                          <a:solidFill>
                            <a:srgbClr val="000000"/>
                          </a:solidFill>
                          <a:latin typeface="ATC-6c494eea69774f537b80*+Times"/>
                          <a:ea typeface="仿宋_GB2312"/>
                          <a:cs typeface="ATC-6c494eea69774f537b80*+Times"/>
                        </a:rPr>
                        <a:t>有关岳阳的救助基金统计数据</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第2页第2段第1句</a:t>
                      </a:r>
                      <a:endParaRPr lang="zh-CN" sz="900" kern="100">
                        <a:solidFill>
                          <a:srgbClr val="000000"/>
                        </a:solidFill>
                        <a:latin typeface="ATC-6c494eea69774f537b80*+Times"/>
                        <a:ea typeface="宋体"/>
                        <a:cs typeface="ATC-6c494eea69774f537b80*+Times"/>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机密</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200" kern="100" dirty="0">
                        <a:solidFill>
                          <a:srgbClr val="000000"/>
                        </a:solidFill>
                        <a:latin typeface="宋体"/>
                        <a:ea typeface="宋体"/>
                        <a:cs typeface="宋体"/>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9873" name="Rectangle 1"/>
          <p:cNvSpPr>
            <a:spLocks noChangeArrowheads="1"/>
          </p:cNvSpPr>
          <p:nvPr/>
        </p:nvSpPr>
        <p:spPr bwMode="auto">
          <a:xfrm>
            <a:off x="0" y="0"/>
            <a:ext cx="595035"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06400" algn="l" defTabSz="914400" rtl="0" eaLnBrk="1" fontAlgn="base" latinLnBrk="0" hangingPunct="1">
              <a:lnSpc>
                <a:spcPct val="100000"/>
              </a:lnSpc>
              <a:spcBef>
                <a:spcPct val="0"/>
              </a:spcBef>
              <a:spcAft>
                <a:spcPct val="0"/>
              </a:spcAft>
              <a:buClrTx/>
              <a:buSzTx/>
              <a:buFontTx/>
              <a:buNone/>
              <a:tabLst/>
            </a:pPr>
            <a:endParaRPr kumimoji="0" lang="zh-CN" sz="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40640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7087639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000098" y="1758315"/>
          <a:ext cx="7715308" cy="4813956"/>
        </p:xfrm>
        <a:graphic>
          <a:graphicData uri="http://schemas.openxmlformats.org/drawingml/2006/table">
            <a:tbl>
              <a:tblPr/>
              <a:tblGrid>
                <a:gridCol w="1928827"/>
                <a:gridCol w="1928827"/>
                <a:gridCol w="1928827"/>
                <a:gridCol w="1928827"/>
              </a:tblGrid>
              <a:tr h="472796">
                <a:tc>
                  <a:txBody>
                    <a:bodyPr/>
                    <a:lstStyle/>
                    <a:p>
                      <a:pPr algn="ctr">
                        <a:lnSpc>
                          <a:spcPct val="120000"/>
                        </a:lnSpc>
                        <a:spcAft>
                          <a:spcPts val="0"/>
                        </a:spcAft>
                      </a:pPr>
                      <a:r>
                        <a:rPr lang="zh-CN" sz="1600" b="1" kern="100">
                          <a:solidFill>
                            <a:srgbClr val="FF0000"/>
                          </a:solidFill>
                          <a:latin typeface="ATC-6c494eea69774f537b80*+Times"/>
                          <a:ea typeface="仿宋_GB2312"/>
                          <a:cs typeface="ATC-6c494eea69774f537b80*+Times"/>
                        </a:rPr>
                        <a:t>事项名称</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a:lnSpc>
                          <a:spcPct val="120000"/>
                        </a:lnSpc>
                        <a:spcAft>
                          <a:spcPts val="0"/>
                        </a:spcAft>
                      </a:pPr>
                      <a:endParaRPr lang="zh-CN" sz="1200" kern="100">
                        <a:solidFill>
                          <a:srgbClr val="000000"/>
                        </a:solidFill>
                        <a:latin typeface="宋体"/>
                        <a:ea typeface="宋体"/>
                        <a:cs typeface="宋体"/>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472796">
                <a:tc rowSpan="2">
                  <a:txBody>
                    <a:bodyPr/>
                    <a:lstStyle/>
                    <a:p>
                      <a:pPr algn="ctr">
                        <a:lnSpc>
                          <a:spcPct val="120000"/>
                        </a:lnSpc>
                        <a:spcAft>
                          <a:spcPts val="0"/>
                        </a:spcAft>
                      </a:pPr>
                      <a:r>
                        <a:rPr lang="zh-CN" sz="1600" b="1" kern="100">
                          <a:solidFill>
                            <a:srgbClr val="FF0000"/>
                          </a:solidFill>
                          <a:latin typeface="ATC-6c494eea69774f537b80*+Times"/>
                          <a:ea typeface="仿宋_GB2312"/>
                          <a:cs typeface="ATC-6c494eea69774f537b80*+Times"/>
                        </a:rPr>
                        <a:t>拟定情况</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FF0000"/>
                          </a:solidFill>
                          <a:latin typeface="ATC-6c494eea69774f537b80*+Times"/>
                          <a:ea typeface="仿宋_GB2312"/>
                          <a:cs typeface="ATC-6c494eea69774f537b80*+Times"/>
                        </a:rPr>
                        <a:t>密级</a:t>
                      </a:r>
                      <a:endParaRPr lang="zh-CN" sz="900" kern="100">
                        <a:solidFill>
                          <a:srgbClr val="000000"/>
                        </a:solidFill>
                        <a:latin typeface="ATC-6c494eea69774f537b80*+Times"/>
                        <a:ea typeface="宋体"/>
                        <a:cs typeface="ATC-6c494eea69774f537b80*+Times"/>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FF0000"/>
                          </a:solidFill>
                          <a:latin typeface="ATC-6c494eea69774f537b80*+Times"/>
                          <a:ea typeface="仿宋_GB2312"/>
                          <a:cs typeface="ATC-6c494eea69774f537b80*+Times"/>
                        </a:rPr>
                        <a:t>保密期限</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6400" algn="ctr">
                        <a:lnSpc>
                          <a:spcPct val="120000"/>
                        </a:lnSpc>
                        <a:spcAft>
                          <a:spcPts val="0"/>
                        </a:spcAft>
                      </a:pPr>
                      <a:r>
                        <a:rPr lang="zh-CN" sz="1600" b="1" kern="100">
                          <a:solidFill>
                            <a:srgbClr val="FF0000"/>
                          </a:solidFill>
                          <a:latin typeface="ATC-6c494eea69774f537b80*+Times"/>
                          <a:ea typeface="仿宋_GB2312"/>
                          <a:cs typeface="ATC-6c494eea69774f537b80*+Times"/>
                        </a:rPr>
                        <a:t>知悉范围</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2852">
                <a:tc vMerge="1">
                  <a:txBody>
                    <a:bodyPr/>
                    <a:lstStyle/>
                    <a:p>
                      <a:endParaRPr lang="zh-CN" altLang="en-US"/>
                    </a:p>
                  </a:txBody>
                  <a:tcPr/>
                </a:tc>
                <a:tc>
                  <a:txBody>
                    <a:bodyPr/>
                    <a:lstStyle/>
                    <a:p>
                      <a:pPr indent="406400" algn="ctr">
                        <a:lnSpc>
                          <a:spcPct val="120000"/>
                        </a:lnSpc>
                        <a:spcAft>
                          <a:spcPts val="0"/>
                        </a:spcAft>
                      </a:pPr>
                      <a:endParaRPr lang="zh-CN" sz="1200" kern="100">
                        <a:solidFill>
                          <a:srgbClr val="000000"/>
                        </a:solidFill>
                        <a:latin typeface="宋体"/>
                        <a:ea typeface="宋体"/>
                        <a:cs typeface="宋体"/>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6400" algn="ctr">
                        <a:lnSpc>
                          <a:spcPct val="120000"/>
                        </a:lnSpc>
                        <a:spcAft>
                          <a:spcPts val="0"/>
                        </a:spcAft>
                      </a:pPr>
                      <a:endParaRPr lang="zh-CN" sz="1200" kern="100">
                        <a:solidFill>
                          <a:srgbClr val="000000"/>
                        </a:solidFill>
                        <a:latin typeface="宋体"/>
                        <a:ea typeface="宋体"/>
                        <a:cs typeface="宋体"/>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6400" algn="ctr">
                        <a:lnSpc>
                          <a:spcPct val="120000"/>
                        </a:lnSpc>
                        <a:spcAft>
                          <a:spcPts val="0"/>
                        </a:spcAft>
                      </a:pPr>
                      <a:endParaRPr lang="zh-CN" sz="1200" kern="100">
                        <a:solidFill>
                          <a:srgbClr val="000000"/>
                        </a:solidFill>
                        <a:latin typeface="宋体"/>
                        <a:ea typeface="宋体"/>
                        <a:cs typeface="宋体"/>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4360">
                <a:tc>
                  <a:txBody>
                    <a:bodyPr/>
                    <a:lstStyle/>
                    <a:p>
                      <a:pPr algn="ctr">
                        <a:lnSpc>
                          <a:spcPct val="120000"/>
                        </a:lnSpc>
                        <a:spcAft>
                          <a:spcPts val="0"/>
                        </a:spcAft>
                      </a:pPr>
                      <a:r>
                        <a:rPr lang="zh-CN" sz="1600" b="1" kern="100">
                          <a:solidFill>
                            <a:srgbClr val="FF0000"/>
                          </a:solidFill>
                          <a:latin typeface="ATC-6c494eea69774f537b80*+Times"/>
                          <a:ea typeface="仿宋_GB2312"/>
                          <a:cs typeface="ATC-6c494eea69774f537b80*+Times"/>
                        </a:rPr>
                        <a:t>定      密</a:t>
                      </a:r>
                      <a:endParaRPr lang="zh-CN" sz="900" kern="100">
                        <a:solidFill>
                          <a:srgbClr val="000000"/>
                        </a:solidFill>
                        <a:latin typeface="ATC-6c494eea69774f537b80*+Times"/>
                        <a:ea typeface="宋体"/>
                        <a:cs typeface="ATC-6c494eea69774f537b80*+Times"/>
                      </a:endParaRPr>
                    </a:p>
                    <a:p>
                      <a:pPr algn="ctr">
                        <a:lnSpc>
                          <a:spcPct val="120000"/>
                        </a:lnSpc>
                        <a:spcAft>
                          <a:spcPts val="0"/>
                        </a:spcAft>
                      </a:pPr>
                      <a:r>
                        <a:rPr lang="zh-CN" sz="1600" b="1" kern="100">
                          <a:solidFill>
                            <a:srgbClr val="FF0000"/>
                          </a:solidFill>
                          <a:latin typeface="ATC-6c494eea69774f537b80*+Times"/>
                          <a:ea typeface="仿宋_GB2312"/>
                          <a:cs typeface="ATC-6c494eea69774f537b80*+Times"/>
                        </a:rPr>
                        <a:t>依据和理由</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406400" algn="l">
                        <a:lnSpc>
                          <a:spcPct val="120000"/>
                        </a:lnSpc>
                        <a:spcAft>
                          <a:spcPts val="0"/>
                        </a:spcAft>
                      </a:pPr>
                      <a:endParaRPr lang="zh-CN" sz="1200" kern="100">
                        <a:solidFill>
                          <a:srgbClr val="000000"/>
                        </a:solidFill>
                        <a:latin typeface="宋体"/>
                        <a:ea typeface="宋体"/>
                        <a:cs typeface="宋体"/>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389662">
                <a:tc>
                  <a:txBody>
                    <a:bodyPr/>
                    <a:lstStyle/>
                    <a:p>
                      <a:pPr algn="just">
                        <a:lnSpc>
                          <a:spcPct val="120000"/>
                        </a:lnSpc>
                        <a:spcAft>
                          <a:spcPts val="0"/>
                        </a:spcAft>
                      </a:pPr>
                      <a:r>
                        <a:rPr lang="zh-CN" sz="1600" b="1" kern="100">
                          <a:solidFill>
                            <a:srgbClr val="FF0000"/>
                          </a:solidFill>
                          <a:latin typeface="ATC-6c494eea69774f537b80*+Times"/>
                          <a:ea typeface="仿宋_GB2312"/>
                          <a:cs typeface="ATC-6c494eea69774f537b80*+Times"/>
                        </a:rPr>
                        <a:t>承办人意见</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406400" algn="ctr">
                        <a:lnSpc>
                          <a:spcPct val="120000"/>
                        </a:lnSpc>
                        <a:spcAft>
                          <a:spcPts val="0"/>
                        </a:spcAft>
                      </a:pPr>
                      <a:endParaRPr lang="zh-CN" sz="900" kern="100">
                        <a:solidFill>
                          <a:srgbClr val="000000"/>
                        </a:solidFill>
                        <a:latin typeface="ATC-6c494eea69774f537b80*+Times"/>
                        <a:ea typeface="宋体"/>
                        <a:cs typeface="ATC-6c494eea69774f537b80*+Times"/>
                      </a:endParaRPr>
                    </a:p>
                    <a:p>
                      <a:pPr indent="406400" algn="ctr">
                        <a:lnSpc>
                          <a:spcPct val="120000"/>
                        </a:lnSpc>
                        <a:spcAft>
                          <a:spcPts val="0"/>
                        </a:spcAft>
                      </a:pPr>
                      <a:r>
                        <a:rPr lang="zh-CN" sz="1600" b="1" kern="100">
                          <a:solidFill>
                            <a:srgbClr val="FF0000"/>
                          </a:solidFill>
                          <a:latin typeface="ATC-6c494eea69774f537b80*+Times"/>
                          <a:ea typeface="仿宋_GB2312"/>
                          <a:cs typeface="ATC-6c494eea69774f537b80*+Times"/>
                        </a:rPr>
                        <a:t>承办人（签名）：</a:t>
                      </a:r>
                      <a:endParaRPr lang="zh-CN" sz="900" kern="100">
                        <a:solidFill>
                          <a:srgbClr val="000000"/>
                        </a:solidFill>
                        <a:latin typeface="ATC-6c494eea69774f537b80*+Times"/>
                        <a:ea typeface="宋体"/>
                        <a:cs typeface="ATC-6c494eea69774f537b80*+Times"/>
                      </a:endParaRPr>
                    </a:p>
                    <a:p>
                      <a:pPr indent="406400" algn="r">
                        <a:lnSpc>
                          <a:spcPct val="120000"/>
                        </a:lnSpc>
                        <a:spcAft>
                          <a:spcPts val="0"/>
                        </a:spcAft>
                      </a:pPr>
                      <a:r>
                        <a:rPr lang="zh-CN" sz="1600" b="1" kern="100">
                          <a:solidFill>
                            <a:srgbClr val="FF0000"/>
                          </a:solidFill>
                          <a:latin typeface="ATC-6c494eea69774f537b80*+Times"/>
                          <a:ea typeface="仿宋_GB2312"/>
                          <a:cs typeface="ATC-6c494eea69774f537b80*+Times"/>
                        </a:rPr>
                        <a:t>      年  月  日</a:t>
                      </a:r>
                      <a:endParaRPr lang="zh-CN" sz="900" kern="100">
                        <a:solidFill>
                          <a:srgbClr val="000000"/>
                        </a:solidFill>
                        <a:latin typeface="ATC-6c494eea69774f537b80*+Times"/>
                        <a:ea typeface="宋体"/>
                        <a:cs typeface="ATC-6c494eea69774f537b80*+Times"/>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131490">
                <a:tc>
                  <a:txBody>
                    <a:bodyPr/>
                    <a:lstStyle/>
                    <a:p>
                      <a:pPr algn="ctr">
                        <a:lnSpc>
                          <a:spcPct val="120000"/>
                        </a:lnSpc>
                        <a:spcAft>
                          <a:spcPts val="0"/>
                        </a:spcAft>
                      </a:pPr>
                      <a:r>
                        <a:rPr lang="zh-CN" sz="1600" b="1" kern="100">
                          <a:solidFill>
                            <a:srgbClr val="FF0000"/>
                          </a:solidFill>
                          <a:latin typeface="ATC-6c494eea69774f537b80*+Times"/>
                          <a:ea typeface="仿宋_GB2312"/>
                          <a:cs typeface="ATC-6c494eea69774f537b80*+Times"/>
                        </a:rPr>
                        <a:t>定密责任人</a:t>
                      </a:r>
                      <a:endParaRPr lang="zh-CN" sz="900" kern="100">
                        <a:solidFill>
                          <a:srgbClr val="000000"/>
                        </a:solidFill>
                        <a:latin typeface="ATC-6c494eea69774f537b80*+Times"/>
                        <a:ea typeface="宋体"/>
                        <a:cs typeface="ATC-6c494eea69774f537b80*+Times"/>
                      </a:endParaRPr>
                    </a:p>
                    <a:p>
                      <a:pPr algn="ctr">
                        <a:lnSpc>
                          <a:spcPct val="120000"/>
                        </a:lnSpc>
                        <a:spcAft>
                          <a:spcPts val="0"/>
                        </a:spcAft>
                      </a:pPr>
                      <a:r>
                        <a:rPr lang="zh-CN" sz="1600" b="1" kern="100">
                          <a:solidFill>
                            <a:srgbClr val="FF0000"/>
                          </a:solidFill>
                          <a:latin typeface="ATC-6c494eea69774f537b80*+Times"/>
                          <a:ea typeface="仿宋_GB2312"/>
                          <a:cs typeface="ATC-6c494eea69774f537b80*+Times"/>
                        </a:rPr>
                        <a:t>意      见</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406400" algn="ctr">
                        <a:lnSpc>
                          <a:spcPct val="120000"/>
                        </a:lnSpc>
                        <a:spcAft>
                          <a:spcPts val="0"/>
                        </a:spcAft>
                      </a:pPr>
                      <a:endParaRPr lang="zh-CN" sz="900" kern="100" dirty="0">
                        <a:solidFill>
                          <a:srgbClr val="000000"/>
                        </a:solidFill>
                        <a:latin typeface="ATC-6c494eea69774f537b80*+Times"/>
                        <a:ea typeface="宋体"/>
                        <a:cs typeface="ATC-6c494eea69774f537b80*+Times"/>
                      </a:endParaRPr>
                    </a:p>
                    <a:p>
                      <a:pPr indent="406400" algn="ctr">
                        <a:lnSpc>
                          <a:spcPct val="120000"/>
                        </a:lnSpc>
                        <a:spcAft>
                          <a:spcPts val="0"/>
                        </a:spcAft>
                      </a:pPr>
                      <a:r>
                        <a:rPr lang="zh-CN" sz="1600" b="1" kern="100" dirty="0">
                          <a:solidFill>
                            <a:srgbClr val="FF0000"/>
                          </a:solidFill>
                          <a:latin typeface="ATC-6c494eea69774f537b80*+Times"/>
                          <a:ea typeface="仿宋_GB2312"/>
                          <a:cs typeface="ATC-6c494eea69774f537b80*+Times"/>
                        </a:rPr>
                        <a:t>定密责任人（签名）：</a:t>
                      </a:r>
                      <a:endParaRPr lang="zh-CN" sz="900" kern="100" dirty="0">
                        <a:solidFill>
                          <a:srgbClr val="000000"/>
                        </a:solidFill>
                        <a:latin typeface="ATC-6c494eea69774f537b80*+Times"/>
                        <a:ea typeface="宋体"/>
                        <a:cs typeface="ATC-6c494eea69774f537b80*+Times"/>
                      </a:endParaRPr>
                    </a:p>
                    <a:p>
                      <a:pPr indent="406400" algn="r">
                        <a:lnSpc>
                          <a:spcPct val="120000"/>
                        </a:lnSpc>
                        <a:spcAft>
                          <a:spcPts val="0"/>
                        </a:spcAft>
                      </a:pPr>
                      <a:r>
                        <a:rPr lang="zh-CN" sz="1600" b="1" kern="100" dirty="0">
                          <a:solidFill>
                            <a:srgbClr val="FF0000"/>
                          </a:solidFill>
                          <a:latin typeface="ATC-6c494eea69774f537b80*+Times"/>
                          <a:ea typeface="仿宋_GB2312"/>
                          <a:cs typeface="ATC-6c494eea69774f537b80*+Times"/>
                        </a:rPr>
                        <a:t>      年  月  日</a:t>
                      </a:r>
                      <a:endParaRPr lang="zh-CN" sz="900" kern="100" dirty="0">
                        <a:solidFill>
                          <a:srgbClr val="000000"/>
                        </a:solidFill>
                        <a:latin typeface="ATC-6c494eea69774f537b80*+Times"/>
                        <a:ea typeface="宋体"/>
                        <a:cs typeface="ATC-6c494eea69774f537b80*+Times"/>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
        <p:nvSpPr>
          <p:cNvPr id="99329" name="Rectangle 1"/>
          <p:cNvSpPr>
            <a:spLocks noChangeArrowheads="1"/>
          </p:cNvSpPr>
          <p:nvPr/>
        </p:nvSpPr>
        <p:spPr bwMode="auto">
          <a:xfrm>
            <a:off x="1142976" y="714356"/>
            <a:ext cx="7358114"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06400" algn="ctr"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dirty="0" smtClean="0">
                <a:ln>
                  <a:noFill/>
                </a:ln>
                <a:solidFill>
                  <a:srgbClr val="FF0000"/>
                </a:solidFill>
                <a:effectLst/>
                <a:latin typeface="Arial" pitchFamily="34" charset="0"/>
                <a:ea typeface="仿宋_GB2312" charset="-122"/>
                <a:cs typeface="汉仪中宋简"/>
              </a:rPr>
              <a:t>国家秘密确定审批表</a:t>
            </a:r>
            <a:endParaRPr kumimoji="0" lang="en-US" altLang="zh-CN" sz="1600" b="1" i="0" u="none" strike="noStrike" cap="none" normalizeH="0" baseline="0" dirty="0" smtClean="0">
              <a:ln>
                <a:noFill/>
              </a:ln>
              <a:solidFill>
                <a:srgbClr val="FF0000"/>
              </a:solidFill>
              <a:effectLst/>
              <a:latin typeface="Arial" pitchFamily="34" charset="0"/>
              <a:ea typeface="仿宋_GB2312" charset="-122"/>
              <a:cs typeface="汉仪中宋简"/>
            </a:endParaRPr>
          </a:p>
          <a:p>
            <a:pPr marL="0" marR="0" lvl="0" indent="406400" algn="ctr" defTabSz="914400" rtl="0" eaLnBrk="1" fontAlgn="base" latinLnBrk="0" hangingPunct="1">
              <a:lnSpc>
                <a:spcPct val="100000"/>
              </a:lnSpc>
              <a:spcBef>
                <a:spcPct val="0"/>
              </a:spcBef>
              <a:spcAft>
                <a:spcPct val="0"/>
              </a:spcAft>
              <a:buClrTx/>
              <a:buSzTx/>
              <a:buFontTx/>
              <a:buNone/>
              <a:tabLst/>
            </a:pPr>
            <a:endParaRPr lang="en-US" altLang="zh-CN" sz="1600" b="1" dirty="0" smtClean="0">
              <a:solidFill>
                <a:srgbClr val="FF0000"/>
              </a:solidFill>
              <a:latin typeface="Arial" pitchFamily="34" charset="0"/>
              <a:ea typeface="仿宋_GB2312" charset="-122"/>
              <a:cs typeface="宋体" pitchFamily="2" charset="-122"/>
            </a:endParaRPr>
          </a:p>
          <a:p>
            <a:pPr marL="0" marR="0" lvl="0" indent="406400" algn="ctr" defTabSz="914400" rtl="0" eaLnBrk="1" fontAlgn="base" latinLnBrk="0" hangingPunct="1">
              <a:lnSpc>
                <a:spcPct val="100000"/>
              </a:lnSpc>
              <a:spcBef>
                <a:spcPct val="0"/>
              </a:spcBef>
              <a:spcAft>
                <a:spcPct val="0"/>
              </a:spcAft>
              <a:buClrTx/>
              <a:buSzTx/>
              <a:buFontTx/>
              <a:buNone/>
              <a:tabLst/>
            </a:pPr>
            <a:endParaRPr kumimoji="0" lang="zh-CN" sz="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406400" algn="l" defTabSz="914400" rtl="0" eaLnBrk="0" fontAlgn="base" latinLnBrk="0" hangingPunct="0">
              <a:lnSpc>
                <a:spcPct val="100000"/>
              </a:lnSpc>
              <a:spcBef>
                <a:spcPct val="0"/>
              </a:spcBef>
              <a:spcAft>
                <a:spcPct val="0"/>
              </a:spcAft>
              <a:buClrTx/>
              <a:buSzTx/>
              <a:buFontTx/>
              <a:buNone/>
              <a:tabLst/>
            </a:pPr>
            <a:r>
              <a:rPr kumimoji="0" lang="zh-CN" sz="1600" b="1" i="0" u="none" strike="noStrike" cap="none" normalizeH="0" baseline="0" dirty="0" smtClean="0">
                <a:ln>
                  <a:noFill/>
                </a:ln>
                <a:solidFill>
                  <a:srgbClr val="FF0000"/>
                </a:solidFill>
                <a:effectLst/>
                <a:latin typeface="Arial" pitchFamily="34" charset="0"/>
                <a:ea typeface="仿宋_GB2312" charset="-122"/>
                <a:cs typeface="ATC-6c494eea69774f537b80*+Times"/>
              </a:rPr>
              <a:t>部门：				填表日期：</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8969299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举例说明</a:t>
            </a:r>
            <a:endParaRPr lang="zh-CN" altLang="en-US" dirty="0"/>
          </a:p>
        </p:txBody>
      </p:sp>
      <p:sp>
        <p:nvSpPr>
          <p:cNvPr id="3" name="内容占位符 2"/>
          <p:cNvSpPr>
            <a:spLocks noGrp="1"/>
          </p:cNvSpPr>
          <p:nvPr>
            <p:ph idx="1"/>
          </p:nvPr>
        </p:nvSpPr>
        <p:spPr>
          <a:xfrm>
            <a:off x="457200" y="1600200"/>
            <a:ext cx="8229600" cy="5043510"/>
          </a:xfrm>
        </p:spPr>
        <p:txBody>
          <a:bodyPr>
            <a:normAutofit fontScale="70000" lnSpcReduction="20000"/>
          </a:bodyPr>
          <a:lstStyle/>
          <a:p>
            <a:r>
              <a:rPr lang="zh-CN" altLang="en-US" b="1" dirty="0" smtClean="0"/>
              <a:t>如某单位根据工作需要，确定分管业务工作的负责人赵某为定密责任人。该单位某部门工作人员钱某根据岗位职责，承担该文件起草工作，文件内容涉及国家秘密。钱某作为文件起草人员，即为承办人，应当按照以下程序对该文件进行定密：</a:t>
            </a:r>
            <a:endParaRPr lang="zh-CN" altLang="en-US" dirty="0" smtClean="0"/>
          </a:p>
          <a:p>
            <a:r>
              <a:rPr lang="zh-CN" altLang="en-US" b="1" dirty="0" smtClean="0"/>
              <a:t>第一，钱某在起草文件时，对照相应的</a:t>
            </a:r>
            <a:r>
              <a:rPr lang="en-US" altLang="zh-CN" b="1" dirty="0" smtClean="0"/>
              <a:t>《××</a:t>
            </a:r>
            <a:r>
              <a:rPr lang="zh-CN" altLang="en-US" b="1" dirty="0" smtClean="0"/>
              <a:t>工作国家秘密范围的规定</a:t>
            </a:r>
            <a:r>
              <a:rPr lang="en-US" altLang="zh-CN" b="1" dirty="0" smtClean="0"/>
              <a:t>》</a:t>
            </a:r>
            <a:r>
              <a:rPr lang="zh-CN" altLang="en-US" b="1" dirty="0" smtClean="0"/>
              <a:t>，将文件确定为机密级，保密期限为</a:t>
            </a:r>
            <a:r>
              <a:rPr lang="en-US" altLang="zh-CN" b="1" dirty="0" smtClean="0"/>
              <a:t>6</a:t>
            </a:r>
            <a:r>
              <a:rPr lang="zh-CN" altLang="en-US" b="1" dirty="0" smtClean="0"/>
              <a:t>个月，知悉范围为有关工作人员，并在文件首页左上角做出国家秘密标志，即“机密★</a:t>
            </a:r>
            <a:r>
              <a:rPr lang="en-US" b="1" dirty="0" smtClean="0"/>
              <a:t>6</a:t>
            </a:r>
            <a:r>
              <a:rPr lang="zh-CN" altLang="en-US" b="1" dirty="0" smtClean="0"/>
              <a:t>月”。同时，在文中涉密段落、字句或数据的位置，做出密点标注。</a:t>
            </a:r>
            <a:endParaRPr lang="zh-CN" altLang="en-US" dirty="0" smtClean="0"/>
          </a:p>
          <a:p>
            <a:r>
              <a:rPr lang="zh-CN" altLang="en-US" b="1" dirty="0" smtClean="0"/>
              <a:t>第二，将草拟的拟定密的文件报送定密责任人赵某审核。赵某对钱某所提交的定密依据和拟定的密级、保密期限、知悉范围、密点标注，依据相关规定进行审核，同意承办人意见即签字批准，不同意的，应当向承办人提出疑义或在自身权限范围内直接定密。并在文件右上正式标注国家秘密标志（可以采用加盖相应标志“印戳”的方式），至此即完成定密程序。</a:t>
            </a:r>
            <a:endParaRPr lang="zh-CN" altLang="en-US" dirty="0" smtClean="0"/>
          </a:p>
          <a:p>
            <a:r>
              <a:rPr lang="zh-CN" altLang="en-US" b="1" dirty="0" smtClean="0"/>
              <a:t>第三，文件正式印发后，应当将记载定密过程的文字材料和文件原稿等一并归档备查。</a:t>
            </a:r>
            <a:endParaRPr lang="zh-CN" altLang="en-US" dirty="0" smtClean="0"/>
          </a:p>
          <a:p>
            <a:endParaRPr lang="zh-CN" altLang="en-US" dirty="0"/>
          </a:p>
        </p:txBody>
      </p:sp>
    </p:spTree>
    <p:extLst>
      <p:ext uri="{BB962C8B-B14F-4D97-AF65-F5344CB8AC3E}">
        <p14:creationId xmlns:p14="http://schemas.microsoft.com/office/powerpoint/2010/main" val="15136656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8306" name="Picture 2" descr="http://webpic.chinareviewnews.com/upload/200605/12/100140207.jpg"/>
          <p:cNvPicPr>
            <a:picLocks noChangeAspect="1" noChangeArrowheads="1"/>
          </p:cNvPicPr>
          <p:nvPr/>
        </p:nvPicPr>
        <p:blipFill>
          <a:blip r:embed="rId2"/>
          <a:srcRect/>
          <a:stretch>
            <a:fillRect/>
          </a:stretch>
        </p:blipFill>
        <p:spPr bwMode="auto">
          <a:xfrm>
            <a:off x="71406" y="500042"/>
            <a:ext cx="8929719" cy="5072098"/>
          </a:xfrm>
          <a:prstGeom prst="rect">
            <a:avLst/>
          </a:prstGeom>
          <a:noFill/>
        </p:spPr>
      </p:pic>
    </p:spTree>
    <p:extLst>
      <p:ext uri="{BB962C8B-B14F-4D97-AF65-F5344CB8AC3E}">
        <p14:creationId xmlns:p14="http://schemas.microsoft.com/office/powerpoint/2010/main" val="10870955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7282" name="Picture 2" descr="http://news.xinhuanet.com/world/2006-05/11/xinsrc_2620503110755671231706.jpg"/>
          <p:cNvPicPr>
            <a:picLocks noChangeAspect="1" noChangeArrowheads="1"/>
          </p:cNvPicPr>
          <p:nvPr/>
        </p:nvPicPr>
        <p:blipFill>
          <a:blip r:embed="rId2"/>
          <a:srcRect/>
          <a:stretch>
            <a:fillRect/>
          </a:stretch>
        </p:blipFill>
        <p:spPr bwMode="auto">
          <a:xfrm>
            <a:off x="357158" y="214290"/>
            <a:ext cx="8610826" cy="6429420"/>
          </a:xfrm>
          <a:prstGeom prst="rect">
            <a:avLst/>
          </a:prstGeom>
          <a:noFill/>
        </p:spPr>
      </p:pic>
    </p:spTree>
    <p:extLst>
      <p:ext uri="{BB962C8B-B14F-4D97-AF65-F5344CB8AC3E}">
        <p14:creationId xmlns:p14="http://schemas.microsoft.com/office/powerpoint/2010/main" val="232670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99332" name="Picture 4" descr="http://www.gwu.edu/~nsarchiv/IMG/890285CIA010-dos-cable1987-1.jpg"/>
          <p:cNvPicPr>
            <a:picLocks noChangeAspect="1" noChangeArrowheads="1"/>
          </p:cNvPicPr>
          <p:nvPr/>
        </p:nvPicPr>
        <p:blipFill>
          <a:blip r:embed="rId2"/>
          <a:srcRect/>
          <a:stretch>
            <a:fillRect/>
          </a:stretch>
        </p:blipFill>
        <p:spPr bwMode="auto">
          <a:xfrm>
            <a:off x="-1714544" y="571480"/>
            <a:ext cx="11658600" cy="7543800"/>
          </a:xfrm>
          <a:prstGeom prst="rect">
            <a:avLst/>
          </a:prstGeom>
          <a:noFill/>
        </p:spPr>
      </p:pic>
    </p:spTree>
    <p:extLst>
      <p:ext uri="{BB962C8B-B14F-4D97-AF65-F5344CB8AC3E}">
        <p14:creationId xmlns:p14="http://schemas.microsoft.com/office/powerpoint/2010/main" val="207319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6408712"/>
          </a:xfrm>
        </p:spPr>
        <p:txBody>
          <a:bodyPr>
            <a:normAutofit fontScale="55000" lnSpcReduction="20000"/>
          </a:bodyPr>
          <a:lstStyle/>
          <a:p>
            <a:pPr fontAlgn="t"/>
            <a:r>
              <a:rPr lang="zh-CN" altLang="en-US" dirty="0"/>
              <a:t>本条是关于国家秘密标志的规定。</a:t>
            </a:r>
          </a:p>
          <a:p>
            <a:pPr fontAlgn="t"/>
            <a:r>
              <a:rPr lang="zh-CN" altLang="en-US" dirty="0"/>
              <a:t>国家秘密标志是一种法定的文字与符号标识，用以表明所标识的物品</a:t>
            </a:r>
            <a:r>
              <a:rPr lang="en-US" altLang="zh-CN" dirty="0"/>
              <a:t>(</a:t>
            </a:r>
            <a:r>
              <a:rPr lang="zh-CN" altLang="en-US" dirty="0"/>
              <a:t>载体以及设备、产品等</a:t>
            </a:r>
            <a:r>
              <a:rPr lang="en-US" altLang="zh-CN" dirty="0"/>
              <a:t>)</a:t>
            </a:r>
            <a:r>
              <a:rPr lang="zh-CN" altLang="en-US" dirty="0"/>
              <a:t>承载内容属于国家秘密，并提示其密级和保密期限。做出国家秘密标志，目的在于提示并要求知悉范围内的机关、单位和人员采取保护措施，承担相应的保密义务，同时也提示知悉范围外偶然获得涉密载体的人员，有责任对其履行保密义务，对国家秘密进行妥善保护。一般来说，保密义务的产生，基于义务人明知或应当知道其所知悉的事项属于国家秘密。如果没有在相关载体上做出国家秘密标志，也未通知该载体属于国家秘密，知悉该事项的人员无需承担保密义务，除非他有能力判断该事项属于国家秘密。因此，做出国家秘密标志，对于有效保护国家秘密的安全，具有十分重要的作用。</a:t>
            </a:r>
          </a:p>
          <a:p>
            <a:pPr fontAlgn="t"/>
            <a:r>
              <a:rPr lang="zh-CN" altLang="en-US" dirty="0"/>
              <a:t>第一款规定在国家秘密载体上应当做出国家秘密标志。机关、单位对其制作的国家秘密载体必须标注密级、保密期限，这是法定的强制性要求。做出国家秘密标志，可以根据不同的载体形式采用不同的标注方式，但应当易于识别。如书面形式的载体应在封面或首页做出国家秘密标志；地图、图纸、图表则在其标题之后或者下方适当位置做出国家秘密标志。非书面形式的载体，要以能够明显识别的方式予以标注；凡有包装</a:t>
            </a:r>
            <a:r>
              <a:rPr lang="en-US" altLang="zh-CN" dirty="0"/>
              <a:t>(</a:t>
            </a:r>
            <a:r>
              <a:rPr lang="zh-CN" altLang="en-US" dirty="0"/>
              <a:t>套、盒、袋等</a:t>
            </a:r>
            <a:r>
              <a:rPr lang="en-US" altLang="zh-CN" dirty="0"/>
              <a:t>)</a:t>
            </a:r>
            <a:r>
              <a:rPr lang="zh-CN" altLang="en-US" dirty="0"/>
              <a:t>的载体，应以恰当方式在载体包装上标注。汇编涉密文件、资料，应对各独立文件、资料做出标志，并在封面或者首页以其中最高密级和最长保密期限做出标志。摘录、引用属于国家秘密内容的，应以其中最高密级和最长保密期限做出标志。电子文档中含有国家秘密内容的，应做出国家秘密标志，且国家秘密标志应与文档正文不可分离。对不能或不宜做出国家秘密标志的，包括一些特殊的属于国家秘密的设备、产品，产生或制作机关、单位应作出文字记载，并将其密级和保密期限及时通知知悉范围内的机关、单位或人员。</a:t>
            </a:r>
          </a:p>
          <a:p>
            <a:pPr fontAlgn="t"/>
            <a:r>
              <a:rPr lang="zh-CN" altLang="en-US" dirty="0"/>
              <a:t>第二款确立国家秘密标志的专用性。国家秘密标志专用于标注各类国家秘密载体和属于国家秘密的设备、产品，商业秘密、工作秘密、个人隐私及其他不属于国家秘密的不得使用国家秘密标志。</a:t>
            </a:r>
          </a:p>
          <a:p>
            <a:endParaRPr kumimoji="1" lang="zh-CN" altLang="en-US" dirty="0"/>
          </a:p>
        </p:txBody>
      </p:sp>
    </p:spTree>
    <p:extLst>
      <p:ext uri="{BB962C8B-B14F-4D97-AF65-F5344CB8AC3E}">
        <p14:creationId xmlns:p14="http://schemas.microsoft.com/office/powerpoint/2010/main" val="20948748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0354" name="Picture 2" descr="http://nuclearsecrecy.com/blog/wp-content/uploads/2013/04/1952-Bethe-history-H-bomb-redacted.jpg"/>
          <p:cNvPicPr>
            <a:picLocks noChangeAspect="1" noChangeArrowheads="1"/>
          </p:cNvPicPr>
          <p:nvPr/>
        </p:nvPicPr>
        <p:blipFill>
          <a:blip r:embed="rId2"/>
          <a:srcRect/>
          <a:stretch>
            <a:fillRect/>
          </a:stretch>
        </p:blipFill>
        <p:spPr bwMode="auto">
          <a:xfrm>
            <a:off x="214282" y="642918"/>
            <a:ext cx="8848725" cy="5619751"/>
          </a:xfrm>
          <a:prstGeom prst="rect">
            <a:avLst/>
          </a:prstGeom>
          <a:noFill/>
        </p:spPr>
      </p:pic>
    </p:spTree>
    <p:extLst>
      <p:ext uri="{BB962C8B-B14F-4D97-AF65-F5344CB8AC3E}">
        <p14:creationId xmlns:p14="http://schemas.microsoft.com/office/powerpoint/2010/main" val="11954870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hlinkClick r:id="rId2"/>
              </a:rPr>
              <a:t>http://www.secretsdeclassified.af.mil/shared/media/ggallery/hires/AFG-111028-005.jpg</a:t>
            </a:r>
            <a:endParaRPr lang="en-US" altLang="zh-CN" dirty="0" smtClean="0"/>
          </a:p>
          <a:p>
            <a:r>
              <a:rPr lang="en-US" altLang="zh-CN" dirty="0" smtClean="0"/>
              <a:t>http://www.archives.gov/research/recover/example-03.html</a:t>
            </a:r>
            <a:endParaRPr lang="zh-CN" altLang="en-US" dirty="0"/>
          </a:p>
        </p:txBody>
      </p:sp>
    </p:spTree>
    <p:extLst>
      <p:ext uri="{BB962C8B-B14F-4D97-AF65-F5344CB8AC3E}">
        <p14:creationId xmlns:p14="http://schemas.microsoft.com/office/powerpoint/2010/main" val="6936127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428593" y="357164"/>
          <a:ext cx="8358248" cy="6286543"/>
        </p:xfrm>
        <a:graphic>
          <a:graphicData uri="http://schemas.openxmlformats.org/drawingml/2006/table">
            <a:tbl>
              <a:tblPr/>
              <a:tblGrid>
                <a:gridCol w="1193615"/>
                <a:gridCol w="1193615"/>
                <a:gridCol w="1193615"/>
                <a:gridCol w="1193615"/>
                <a:gridCol w="1194596"/>
                <a:gridCol w="1194596"/>
                <a:gridCol w="1194596"/>
              </a:tblGrid>
              <a:tr h="251462">
                <a:tc>
                  <a:txBody>
                    <a:bodyPr/>
                    <a:lstStyle/>
                    <a:p>
                      <a:pPr algn="l">
                        <a:spcAft>
                          <a:spcPts val="0"/>
                        </a:spcAft>
                      </a:pPr>
                      <a:r>
                        <a:rPr lang="zh-CN" sz="1600" kern="100">
                          <a:latin typeface="Calibri"/>
                          <a:ea typeface="宋体"/>
                          <a:cs typeface="Times New Roman"/>
                        </a:rPr>
                        <a:t>承办部门</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kern="100">
                          <a:latin typeface="Calibri"/>
                          <a:ea typeface="宋体"/>
                          <a:cs typeface="Times New Roman"/>
                        </a:rPr>
                        <a:t>XX</a:t>
                      </a:r>
                      <a:r>
                        <a:rPr lang="zh-CN" sz="1600" kern="100">
                          <a:latin typeface="Calibri"/>
                          <a:ea typeface="宋体"/>
                          <a:cs typeface="Times New Roman"/>
                        </a:rPr>
                        <a:t>处</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600" kern="100">
                          <a:latin typeface="Calibri"/>
                          <a:ea typeface="宋体"/>
                          <a:cs typeface="Times New Roman"/>
                        </a:rPr>
                        <a:t>承办人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kern="100">
                          <a:latin typeface="Calibri"/>
                          <a:ea typeface="宋体"/>
                          <a:cs typeface="Times New Roman"/>
                        </a:rPr>
                        <a:t>XXX</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600" kern="100">
                          <a:latin typeface="Calibri"/>
                          <a:ea typeface="宋体"/>
                          <a:cs typeface="Times New Roman"/>
                        </a:rPr>
                        <a:t>缓急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gn="l">
                        <a:spcAft>
                          <a:spcPts val="0"/>
                        </a:spcAft>
                      </a:pPr>
                      <a:r>
                        <a:rPr lang="zh-CN" sz="1600" kern="100">
                          <a:latin typeface="Calibri"/>
                          <a:ea typeface="宋体"/>
                          <a:cs typeface="Times New Roman"/>
                        </a:rPr>
                        <a:t>领导批示</a:t>
                      </a:r>
                    </a:p>
                    <a:p>
                      <a:pPr algn="l">
                        <a:spcAft>
                          <a:spcPts val="0"/>
                        </a:spcAft>
                      </a:pPr>
                      <a:r>
                        <a:rPr lang="zh-CN" sz="1600" kern="100">
                          <a:latin typeface="Calibri"/>
                          <a:ea typeface="宋体"/>
                          <a:cs typeface="Times New Roman"/>
                        </a:rPr>
                        <a:t>（签发）</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462">
                <a:tc>
                  <a:txBody>
                    <a:bodyPr/>
                    <a:lstStyle/>
                    <a:p>
                      <a:pPr algn="l">
                        <a:spcAft>
                          <a:spcPts val="0"/>
                        </a:spcAft>
                      </a:pPr>
                      <a:r>
                        <a:rPr lang="zh-CN" sz="1600" kern="100">
                          <a:latin typeface="Calibri"/>
                          <a:ea typeface="宋体"/>
                          <a:cs typeface="Times New Roman"/>
                        </a:rPr>
                        <a:t>呈批时间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a:spcAft>
                          <a:spcPts val="0"/>
                        </a:spcAft>
                      </a:pPr>
                      <a:r>
                        <a:rPr lang="en-US" sz="1600" kern="100">
                          <a:latin typeface="Calibri"/>
                          <a:ea typeface="宋体"/>
                          <a:cs typeface="Times New Roman"/>
                        </a:rPr>
                        <a:t>XXXX</a:t>
                      </a:r>
                      <a:r>
                        <a:rPr lang="zh-CN" sz="1600" kern="100">
                          <a:latin typeface="Calibri"/>
                          <a:ea typeface="宋体"/>
                          <a:cs typeface="Times New Roman"/>
                        </a:rPr>
                        <a:t>年</a:t>
                      </a:r>
                      <a:r>
                        <a:rPr lang="en-US" sz="1600" kern="100">
                          <a:latin typeface="Calibri"/>
                          <a:ea typeface="宋体"/>
                          <a:cs typeface="Times New Roman"/>
                        </a:rPr>
                        <a:t>XX</a:t>
                      </a:r>
                      <a:r>
                        <a:rPr lang="zh-CN" sz="1600" kern="100">
                          <a:latin typeface="Calibri"/>
                          <a:ea typeface="宋体"/>
                          <a:cs typeface="Times New Roman"/>
                        </a:rPr>
                        <a:t>月</a:t>
                      </a:r>
                      <a:r>
                        <a:rPr lang="en-US" sz="1600" kern="100">
                          <a:latin typeface="Calibri"/>
                          <a:ea typeface="宋体"/>
                          <a:cs typeface="Times New Roman"/>
                        </a:rPr>
                        <a:t>XX</a:t>
                      </a:r>
                      <a:r>
                        <a:rPr lang="zh-CN" sz="1600" kern="100">
                          <a:latin typeface="Calibri"/>
                          <a:ea typeface="宋体"/>
                          <a:cs typeface="Times New Roman"/>
                        </a:rPr>
                        <a:t>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l">
                        <a:spcAft>
                          <a:spcPts val="0"/>
                        </a:spcAft>
                      </a:pPr>
                      <a:r>
                        <a:rPr lang="zh-CN" sz="1600" kern="100">
                          <a:latin typeface="Calibri"/>
                          <a:ea typeface="宋体"/>
                          <a:cs typeface="Times New Roman"/>
                        </a:rPr>
                        <a:t>份数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502923">
                <a:tc>
                  <a:txBody>
                    <a:bodyPr/>
                    <a:lstStyle/>
                    <a:p>
                      <a:pPr algn="l">
                        <a:spcAft>
                          <a:spcPts val="0"/>
                        </a:spcAft>
                      </a:pPr>
                      <a:r>
                        <a:rPr lang="zh-CN" sz="1600" kern="100">
                          <a:latin typeface="Calibri"/>
                          <a:ea typeface="宋体"/>
                          <a:cs typeface="Times New Roman"/>
                        </a:rPr>
                        <a:t>信息公开审查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l">
                        <a:spcAft>
                          <a:spcPts val="0"/>
                        </a:spcAft>
                      </a:pPr>
                      <a:r>
                        <a:rPr lang="zh-CN" sz="1600" kern="100">
                          <a:latin typeface="Calibri"/>
                          <a:ea typeface="宋体"/>
                          <a:cs typeface="Times New Roman"/>
                        </a:rPr>
                        <a:t>公开</a:t>
                      </a:r>
                      <a:r>
                        <a:rPr lang="zh-CN" sz="1600" kern="100">
                          <a:latin typeface="Calibri"/>
                          <a:ea typeface="华文楷体"/>
                          <a:cs typeface="Times New Roman"/>
                        </a:rPr>
                        <a:t>□</a:t>
                      </a:r>
                      <a:r>
                        <a:rPr lang="en-US" sz="1600" kern="100">
                          <a:latin typeface="Calibri"/>
                          <a:ea typeface="宋体"/>
                          <a:cs typeface="Times New Roman"/>
                        </a:rPr>
                        <a:t>       </a:t>
                      </a:r>
                      <a:r>
                        <a:rPr lang="zh-CN" sz="1600" kern="100">
                          <a:latin typeface="Calibri"/>
                          <a:ea typeface="宋体"/>
                          <a:cs typeface="Times New Roman"/>
                        </a:rPr>
                        <a:t>内部</a:t>
                      </a:r>
                      <a:r>
                        <a:rPr lang="zh-CN" sz="1600" kern="100">
                          <a:latin typeface="Calibri"/>
                          <a:ea typeface="华文楷体"/>
                          <a:cs typeface="Times New Roman"/>
                        </a:rPr>
                        <a:t>□</a:t>
                      </a:r>
                      <a:r>
                        <a:rPr lang="en-US" sz="1600" kern="100">
                          <a:latin typeface="Calibri"/>
                          <a:ea typeface="宋体"/>
                          <a:cs typeface="Times New Roman"/>
                        </a:rPr>
                        <a:t>      </a:t>
                      </a:r>
                      <a:r>
                        <a:rPr lang="zh-CN" sz="1600" kern="100">
                          <a:latin typeface="Calibri"/>
                          <a:ea typeface="宋体"/>
                          <a:cs typeface="Times New Roman"/>
                        </a:rPr>
                        <a:t>不公开</a:t>
                      </a:r>
                      <a:r>
                        <a:rPr lang="zh-CN" sz="1600" kern="100">
                          <a:latin typeface="Calibri"/>
                          <a:ea typeface="华文楷体"/>
                          <a:cs typeface="Times New Roman"/>
                        </a:rPr>
                        <a:t>□</a:t>
                      </a:r>
                      <a:endParaRPr lang="zh-CN"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502923">
                <a:tc>
                  <a:txBody>
                    <a:bodyPr/>
                    <a:lstStyle/>
                    <a:p>
                      <a:pPr algn="l">
                        <a:spcAft>
                          <a:spcPts val="0"/>
                        </a:spcAft>
                      </a:pPr>
                      <a:r>
                        <a:rPr lang="zh-CN" sz="1600" kern="100">
                          <a:latin typeface="Calibri"/>
                          <a:ea typeface="宋体"/>
                          <a:cs typeface="Times New Roman"/>
                        </a:rPr>
                        <a:t>密级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600" kern="100">
                          <a:latin typeface="Calibri"/>
                          <a:ea typeface="宋体"/>
                          <a:cs typeface="Times New Roman"/>
                        </a:rPr>
                        <a:t>定密类型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600" kern="100">
                          <a:latin typeface="Calibri"/>
                          <a:ea typeface="宋体"/>
                          <a:cs typeface="Times New Roman"/>
                        </a:rPr>
                        <a:t>原始定密</a:t>
                      </a:r>
                    </a:p>
                    <a:p>
                      <a:pPr algn="l">
                        <a:spcAft>
                          <a:spcPts val="0"/>
                        </a:spcAft>
                      </a:pPr>
                      <a:r>
                        <a:rPr lang="zh-CN" sz="1600" kern="100">
                          <a:latin typeface="Calibri"/>
                          <a:ea typeface="宋体"/>
                          <a:cs typeface="Times New Roman"/>
                        </a:rPr>
                        <a:t>派生定密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600" kern="100">
                          <a:latin typeface="Calibri"/>
                          <a:ea typeface="宋体"/>
                          <a:cs typeface="Times New Roman"/>
                        </a:rPr>
                        <a:t>期限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754385">
                <a:tc>
                  <a:txBody>
                    <a:bodyPr/>
                    <a:lstStyle/>
                    <a:p>
                      <a:pPr algn="l">
                        <a:spcAft>
                          <a:spcPts val="0"/>
                        </a:spcAft>
                      </a:pPr>
                      <a:r>
                        <a:rPr lang="zh-CN" sz="1600" kern="100">
                          <a:latin typeface="Calibri"/>
                          <a:ea typeface="宋体"/>
                          <a:cs typeface="Times New Roman"/>
                        </a:rPr>
                        <a:t>定密依据利用及保密要点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r>
              <a:tr h="754385">
                <a:tc>
                  <a:txBody>
                    <a:bodyPr/>
                    <a:lstStyle/>
                    <a:p>
                      <a:pPr algn="l">
                        <a:spcAft>
                          <a:spcPts val="0"/>
                        </a:spcAft>
                      </a:pPr>
                      <a:r>
                        <a:rPr lang="zh-CN" sz="1600" kern="100">
                          <a:latin typeface="Calibri"/>
                          <a:ea typeface="宋体"/>
                          <a:cs typeface="Times New Roman"/>
                        </a:rPr>
                        <a:t>部门审核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l">
                        <a:spcAft>
                          <a:spcPts val="0"/>
                        </a:spcAft>
                      </a:pPr>
                      <a:r>
                        <a:rPr lang="zh-CN" sz="1600" kern="100">
                          <a:latin typeface="Calibri"/>
                          <a:ea typeface="宋体"/>
                          <a:cs typeface="Times New Roman"/>
                        </a:rPr>
                        <a:t>请办公室审核。</a:t>
                      </a:r>
                    </a:p>
                    <a:p>
                      <a:pPr algn="l">
                        <a:spcAft>
                          <a:spcPts val="0"/>
                        </a:spcAft>
                      </a:pPr>
                      <a:r>
                        <a:rPr lang="en-US" sz="1600" kern="100">
                          <a:latin typeface="Calibri"/>
                          <a:ea typeface="宋体"/>
                          <a:cs typeface="Times New Roman"/>
                        </a:rPr>
                        <a:t>                                      </a:t>
                      </a:r>
                      <a:r>
                        <a:rPr lang="zh-CN" sz="1600" kern="100">
                          <a:latin typeface="Calibri"/>
                          <a:ea typeface="宋体"/>
                          <a:cs typeface="Times New Roman"/>
                        </a:rPr>
                        <a:t>审核人：</a:t>
                      </a:r>
                      <a:r>
                        <a:rPr lang="en-US" sz="1600" kern="100">
                          <a:latin typeface="Calibri"/>
                          <a:ea typeface="宋体"/>
                          <a:cs typeface="Times New Roman"/>
                        </a:rPr>
                        <a:t>XXX</a:t>
                      </a:r>
                      <a:endParaRPr lang="zh-CN" sz="1600" kern="100">
                        <a:latin typeface="Calibri"/>
                        <a:ea typeface="宋体"/>
                        <a:cs typeface="Times New Roman"/>
                      </a:endParaRPr>
                    </a:p>
                    <a:p>
                      <a:pPr algn="r">
                        <a:spcAft>
                          <a:spcPts val="0"/>
                        </a:spcAft>
                      </a:pPr>
                      <a:r>
                        <a:rPr lang="en-US" sz="1600" kern="100">
                          <a:latin typeface="Calibri"/>
                          <a:ea typeface="宋体"/>
                          <a:cs typeface="Times New Roman"/>
                        </a:rPr>
                        <a:t>XXXX</a:t>
                      </a:r>
                      <a:r>
                        <a:rPr lang="zh-CN" sz="1600" kern="100">
                          <a:latin typeface="Calibri"/>
                          <a:ea typeface="宋体"/>
                          <a:cs typeface="Times New Roman"/>
                        </a:rPr>
                        <a:t>年</a:t>
                      </a:r>
                      <a:r>
                        <a:rPr lang="en-US" sz="1600" kern="100">
                          <a:latin typeface="Calibri"/>
                          <a:ea typeface="宋体"/>
                          <a:cs typeface="Times New Roman"/>
                        </a:rPr>
                        <a:t>XX</a:t>
                      </a:r>
                      <a:r>
                        <a:rPr lang="zh-CN" sz="1600" kern="100">
                          <a:latin typeface="Calibri"/>
                          <a:ea typeface="宋体"/>
                          <a:cs typeface="Times New Roman"/>
                        </a:rPr>
                        <a:t>月</a:t>
                      </a:r>
                      <a:r>
                        <a:rPr lang="en-US" sz="1600" kern="100">
                          <a:latin typeface="Calibri"/>
                          <a:ea typeface="宋体"/>
                          <a:cs typeface="Times New Roman"/>
                        </a:rPr>
                        <a:t>XX</a:t>
                      </a:r>
                      <a:r>
                        <a:rPr lang="zh-CN" sz="1600" kern="100">
                          <a:latin typeface="Calibri"/>
                          <a:ea typeface="宋体"/>
                          <a:cs typeface="Times New Roman"/>
                        </a:rPr>
                        <a:t>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r>
              <a:tr h="754385">
                <a:tc>
                  <a:txBody>
                    <a:bodyPr/>
                    <a:lstStyle/>
                    <a:p>
                      <a:pPr algn="l">
                        <a:spcAft>
                          <a:spcPts val="0"/>
                        </a:spcAft>
                      </a:pPr>
                      <a:r>
                        <a:rPr lang="zh-CN" sz="1600" kern="100">
                          <a:latin typeface="Calibri"/>
                          <a:ea typeface="宋体"/>
                          <a:cs typeface="Times New Roman"/>
                        </a:rPr>
                        <a:t>办公室审核</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l">
                        <a:spcAft>
                          <a:spcPts val="0"/>
                        </a:spcAft>
                      </a:pPr>
                      <a:r>
                        <a:rPr lang="zh-CN" sz="1600" kern="100">
                          <a:latin typeface="Calibri"/>
                          <a:ea typeface="宋体"/>
                          <a:cs typeface="Times New Roman"/>
                        </a:rPr>
                        <a:t>请办公室审核。</a:t>
                      </a:r>
                    </a:p>
                    <a:p>
                      <a:pPr algn="l">
                        <a:spcAft>
                          <a:spcPts val="0"/>
                        </a:spcAft>
                      </a:pPr>
                      <a:r>
                        <a:rPr lang="en-US" sz="1600" kern="100">
                          <a:latin typeface="Calibri"/>
                          <a:ea typeface="宋体"/>
                          <a:cs typeface="Times New Roman"/>
                        </a:rPr>
                        <a:t>                                      </a:t>
                      </a:r>
                      <a:r>
                        <a:rPr lang="zh-CN" sz="1600" kern="100">
                          <a:latin typeface="Calibri"/>
                          <a:ea typeface="宋体"/>
                          <a:cs typeface="Times New Roman"/>
                        </a:rPr>
                        <a:t>审核人：</a:t>
                      </a:r>
                      <a:r>
                        <a:rPr lang="en-US" sz="1600" kern="100">
                          <a:latin typeface="Calibri"/>
                          <a:ea typeface="宋体"/>
                          <a:cs typeface="Times New Roman"/>
                        </a:rPr>
                        <a:t>XXX</a:t>
                      </a:r>
                      <a:endParaRPr lang="zh-CN" sz="1600" kern="100">
                        <a:latin typeface="Calibri"/>
                        <a:ea typeface="宋体"/>
                        <a:cs typeface="Times New Roman"/>
                      </a:endParaRPr>
                    </a:p>
                    <a:p>
                      <a:pPr algn="r">
                        <a:spcAft>
                          <a:spcPts val="0"/>
                        </a:spcAft>
                      </a:pPr>
                      <a:r>
                        <a:rPr lang="en-US" sz="1600" kern="100">
                          <a:latin typeface="Calibri"/>
                          <a:ea typeface="宋体"/>
                          <a:cs typeface="Times New Roman"/>
                        </a:rPr>
                        <a:t>XXXX</a:t>
                      </a:r>
                      <a:r>
                        <a:rPr lang="zh-CN" sz="1600" kern="100">
                          <a:latin typeface="Calibri"/>
                          <a:ea typeface="宋体"/>
                          <a:cs typeface="Times New Roman"/>
                        </a:rPr>
                        <a:t>年</a:t>
                      </a:r>
                      <a:r>
                        <a:rPr lang="en-US" sz="1600" kern="100">
                          <a:latin typeface="Calibri"/>
                          <a:ea typeface="宋体"/>
                          <a:cs typeface="Times New Roman"/>
                        </a:rPr>
                        <a:t>XX</a:t>
                      </a:r>
                      <a:r>
                        <a:rPr lang="zh-CN" sz="1600" kern="100">
                          <a:latin typeface="Calibri"/>
                          <a:ea typeface="宋体"/>
                          <a:cs typeface="Times New Roman"/>
                        </a:rPr>
                        <a:t>月</a:t>
                      </a:r>
                      <a:r>
                        <a:rPr lang="en-US" sz="1600" kern="100">
                          <a:latin typeface="Calibri"/>
                          <a:ea typeface="宋体"/>
                          <a:cs typeface="Times New Roman"/>
                        </a:rPr>
                        <a:t>XX</a:t>
                      </a:r>
                      <a:r>
                        <a:rPr lang="zh-CN" sz="1600" kern="100">
                          <a:latin typeface="Calibri"/>
                          <a:ea typeface="宋体"/>
                          <a:cs typeface="Times New Roman"/>
                        </a:rPr>
                        <a:t>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r>
              <a:tr h="251462">
                <a:tc>
                  <a:txBody>
                    <a:bodyPr/>
                    <a:lstStyle/>
                    <a:p>
                      <a:pPr algn="l">
                        <a:spcAft>
                          <a:spcPts val="0"/>
                        </a:spcAft>
                      </a:pPr>
                      <a:r>
                        <a:rPr lang="zh-CN" sz="1600" kern="100">
                          <a:latin typeface="Calibri"/>
                          <a:ea typeface="宋体"/>
                          <a:cs typeface="Times New Roman"/>
                        </a:rPr>
                        <a:t>文件编号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r>
              <a:tr h="1005847">
                <a:tc>
                  <a:txBody>
                    <a:bodyPr/>
                    <a:lstStyle/>
                    <a:p>
                      <a:pPr algn="l">
                        <a:spcAft>
                          <a:spcPts val="0"/>
                        </a:spcAft>
                      </a:pPr>
                      <a:r>
                        <a:rPr lang="zh-CN" sz="1600" kern="100">
                          <a:latin typeface="Calibri"/>
                          <a:ea typeface="宋体"/>
                          <a:cs typeface="Times New Roman"/>
                        </a:rPr>
                        <a:t>国家秘密事项名称（文件标题）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754385">
                <a:tc>
                  <a:txBody>
                    <a:bodyPr/>
                    <a:lstStyle/>
                    <a:p>
                      <a:pPr algn="l">
                        <a:spcAft>
                          <a:spcPts val="0"/>
                        </a:spcAft>
                      </a:pPr>
                      <a:r>
                        <a:rPr lang="zh-CN" sz="1600" kern="100">
                          <a:latin typeface="Calibri"/>
                          <a:ea typeface="宋体"/>
                          <a:cs typeface="Times New Roman"/>
                        </a:rPr>
                        <a:t>发送范围（知悉范围）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51462">
                <a:tc>
                  <a:txBody>
                    <a:bodyPr/>
                    <a:lstStyle/>
                    <a:p>
                      <a:pPr algn="l">
                        <a:spcAft>
                          <a:spcPts val="0"/>
                        </a:spcAft>
                      </a:pPr>
                      <a:r>
                        <a:rPr lang="zh-CN" sz="1600" kern="100">
                          <a:latin typeface="Calibri"/>
                          <a:ea typeface="宋体"/>
                          <a:cs typeface="Times New Roman"/>
                        </a:rPr>
                        <a:t>解密条件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spcAft>
                          <a:spcPts val="0"/>
                        </a:spcAft>
                      </a:pPr>
                      <a:endParaRPr lang="en-US" sz="16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51462">
                <a:tc>
                  <a:txBody>
                    <a:bodyPr/>
                    <a:lstStyle/>
                    <a:p>
                      <a:pPr algn="l">
                        <a:spcAft>
                          <a:spcPts val="0"/>
                        </a:spcAft>
                      </a:pPr>
                      <a:r>
                        <a:rPr lang="zh-CN" sz="1600" kern="100">
                          <a:latin typeface="Calibri"/>
                          <a:ea typeface="宋体"/>
                          <a:cs typeface="Times New Roman"/>
                        </a:rPr>
                        <a:t>主题词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spcAft>
                          <a:spcPts val="0"/>
                        </a:spcAft>
                      </a:pPr>
                      <a:endParaRPr lang="en-US" sz="16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00774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实施条例</a:t>
            </a:r>
            <a:endParaRPr kumimoji="1" lang="zh-CN" altLang="en-US" dirty="0"/>
          </a:p>
        </p:txBody>
      </p:sp>
      <p:sp>
        <p:nvSpPr>
          <p:cNvPr id="3" name="内容占位符 2"/>
          <p:cNvSpPr>
            <a:spLocks noGrp="1"/>
          </p:cNvSpPr>
          <p:nvPr>
            <p:ph idx="1"/>
          </p:nvPr>
        </p:nvSpPr>
        <p:spPr/>
        <p:txBody>
          <a:bodyPr>
            <a:normAutofit fontScale="55000" lnSpcReduction="20000"/>
          </a:bodyPr>
          <a:lstStyle/>
          <a:p>
            <a:r>
              <a:rPr lang="zh-CN" altLang="en-US" dirty="0"/>
              <a:t>第十二条 机关、单位应当在国家秘密产生的同时，由承办人依据有关保密事项范围拟定密级、保密期限和知悉范围，报定密责任人审核批准，并采取相应保密措施。</a:t>
            </a:r>
          </a:p>
          <a:p>
            <a:r>
              <a:rPr lang="zh-CN" altLang="en-US" dirty="0"/>
              <a:t>第十三条 机关、单位对所产生的国家秘密，应当按照保密事项范围的规定确定具体的保密期限；保密事项范围没有规定具体保密期限的，可以根据工作需要，在保密法规定的保密期限内确定；不能确定保密期限的，应当确定解密条件。</a:t>
            </a:r>
          </a:p>
          <a:p>
            <a:r>
              <a:rPr lang="zh-CN" altLang="en-US" dirty="0"/>
              <a:t>国家秘密的保密期限，自标明的制发日起计算；不能标明制发日的，确定该国家秘密的机关、单位应当书面通知知悉范围内的机关、单位和人员，保密期限自通知之日起计算。</a:t>
            </a:r>
          </a:p>
          <a:p>
            <a:r>
              <a:rPr lang="zh-CN" altLang="en-US" dirty="0"/>
              <a:t>第十四条 机关、单位应当按照保密法的规定，严格限定国家秘密的知悉范围，对知悉机密级以上国家秘密的人员，应当作出书面记录。</a:t>
            </a:r>
          </a:p>
          <a:p>
            <a:r>
              <a:rPr lang="zh-CN" altLang="en-US" dirty="0"/>
              <a:t>第十五条 国家秘密载体以及属于国家秘密的设备、产品的明显部位应当标注国家秘密标志。国家秘密标志应当标注密级和保密期限。国家秘密的密级和保密期限发生变更的，应当及时对原国家秘密标志作出变更。</a:t>
            </a:r>
          </a:p>
          <a:p>
            <a:r>
              <a:rPr lang="zh-CN" altLang="en-US" dirty="0"/>
              <a:t>无法标注国家秘密标志的，确定该国家秘密的机关、单位应当书面通知知悉范围内的机关、单位和人员。</a:t>
            </a:r>
          </a:p>
          <a:p>
            <a:endParaRPr kumimoji="1" lang="zh-CN" altLang="en-US" dirty="0"/>
          </a:p>
        </p:txBody>
      </p:sp>
    </p:spTree>
    <p:extLst>
      <p:ext uri="{BB962C8B-B14F-4D97-AF65-F5344CB8AC3E}">
        <p14:creationId xmlns:p14="http://schemas.microsoft.com/office/powerpoint/2010/main" val="524778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4016"/>
            <a:ext cx="8229600" cy="6669360"/>
          </a:xfrm>
        </p:spPr>
        <p:txBody>
          <a:bodyPr>
            <a:normAutofit fontScale="70000" lnSpcReduction="20000"/>
          </a:bodyPr>
          <a:lstStyle/>
          <a:p>
            <a:r>
              <a:rPr lang="zh-CN" altLang="en-US" dirty="0"/>
              <a:t>第十九条 机关、单位对符合保密法的规定，但保密事项范围没有规定的不明确事项，应当先行拟定密级、保密期限和知悉范围，采取相应的保密措施，并自拟定之日起</a:t>
            </a:r>
            <a:r>
              <a:rPr lang="en-US" altLang="zh-CN" dirty="0"/>
              <a:t>10</a:t>
            </a:r>
            <a:r>
              <a:rPr lang="zh-CN" altLang="en-US" dirty="0"/>
              <a:t>日内报有关部门确定。拟定为绝密级的事项和中央国家机关拟定的机密级、秘密级的事项，报国家保密行政管理部门确定；其他机关、单位拟定的机密级、秘密级的事项，报省、自治区、直辖市保密行政管理部门确定。</a:t>
            </a:r>
          </a:p>
          <a:p>
            <a:r>
              <a:rPr lang="zh-CN" altLang="en-US" dirty="0"/>
              <a:t>保密行政管理部门接到报告后，应当在</a:t>
            </a:r>
            <a:r>
              <a:rPr lang="en-US" altLang="zh-CN" dirty="0"/>
              <a:t>10</a:t>
            </a:r>
            <a:r>
              <a:rPr lang="zh-CN" altLang="en-US" dirty="0"/>
              <a:t>日内作出决定。省、自治区、直辖市保密行政管理部门还应当将所作决定及时报国家保密行政管理部门备案。</a:t>
            </a:r>
          </a:p>
          <a:p>
            <a:r>
              <a:rPr lang="zh-CN" altLang="en-US" dirty="0"/>
              <a:t>第二十条 机关、单位对已定密事项是否属于国家秘密或者属于何种密级有不同意见的，可以向原定密机关、单位提出异议，由原定密机关、单位作出决定。</a:t>
            </a:r>
          </a:p>
          <a:p>
            <a:r>
              <a:rPr lang="zh-CN" altLang="en-US" dirty="0"/>
              <a:t>机关、单位对原定密机关、单位未予处理或者对作出的决定仍有异议的，按照下列规定办理：</a:t>
            </a:r>
          </a:p>
          <a:p>
            <a:r>
              <a:rPr lang="zh-CN" altLang="en-US" dirty="0"/>
              <a:t>（一）确定为绝密级的事项和中央国家机关确定的机密级、秘密级的事项，报国家保密行政管理部门确定。</a:t>
            </a:r>
          </a:p>
          <a:p>
            <a:r>
              <a:rPr lang="zh-CN" altLang="en-US" dirty="0"/>
              <a:t>（二）其他机关、单位确定的机密级、秘密级的事项，报省、自治区、直辖市保密行政管理部门确定；对省、自治区、直辖市保密行政管理部门作出的决定有异议的，可以报国家保密行政管理部门确定。</a:t>
            </a:r>
          </a:p>
          <a:p>
            <a:r>
              <a:rPr lang="zh-CN" altLang="en-US" dirty="0"/>
              <a:t>在原定密机关、单位或者保密行政管理部门作出决定前，对有关事项应当按照主张密级中的最高密级采取相应的保密措施</a:t>
            </a:r>
            <a:r>
              <a:rPr lang="zh-CN" altLang="en-US" dirty="0" smtClean="0"/>
              <a:t>。</a:t>
            </a:r>
            <a:endParaRPr lang="zh-CN" altLang="en-US" dirty="0"/>
          </a:p>
        </p:txBody>
      </p:sp>
    </p:spTree>
    <p:extLst>
      <p:ext uri="{BB962C8B-B14F-4D97-AF65-F5344CB8AC3E}">
        <p14:creationId xmlns:p14="http://schemas.microsoft.com/office/powerpoint/2010/main" val="260321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暂行规定</a:t>
            </a:r>
            <a:endParaRPr kumimoji="1" lang="zh-CN" altLang="en-US" dirty="0"/>
          </a:p>
        </p:txBody>
      </p:sp>
      <p:sp>
        <p:nvSpPr>
          <p:cNvPr id="3" name="内容占位符 2"/>
          <p:cNvSpPr>
            <a:spLocks noGrp="1"/>
          </p:cNvSpPr>
          <p:nvPr>
            <p:ph idx="1"/>
          </p:nvPr>
        </p:nvSpPr>
        <p:spPr>
          <a:xfrm>
            <a:off x="457200" y="1600200"/>
            <a:ext cx="8229600" cy="5069160"/>
          </a:xfrm>
        </p:spPr>
        <p:txBody>
          <a:bodyPr>
            <a:normAutofit fontScale="70000" lnSpcReduction="20000"/>
          </a:bodyPr>
          <a:lstStyle/>
          <a:p>
            <a:r>
              <a:rPr lang="zh-CN" altLang="en-US" dirty="0"/>
              <a:t>第四章　国家秘密确定</a:t>
            </a:r>
          </a:p>
          <a:p>
            <a:r>
              <a:rPr lang="zh-CN" altLang="en-US" dirty="0"/>
              <a:t>第十八条　机关、单位确定国家秘密应当依据保密事项范围进行。保密事项范围没有明确规定但属于保密法第九条、第十条规定情形的，应当确定为国家秘密。</a:t>
            </a:r>
            <a:br>
              <a:rPr lang="zh-CN" altLang="en-US" dirty="0"/>
            </a:br>
            <a:r>
              <a:rPr lang="zh-CN" altLang="en-US" dirty="0"/>
              <a:t>　　第十九条　下列事项不得确定为国家秘密：</a:t>
            </a:r>
            <a:br>
              <a:rPr lang="zh-CN" altLang="en-US" dirty="0"/>
            </a:br>
            <a:r>
              <a:rPr lang="zh-CN" altLang="en-US" dirty="0"/>
              <a:t>　　（一）需要社会公众广泛知晓或者参与的；</a:t>
            </a:r>
            <a:br>
              <a:rPr lang="zh-CN" altLang="en-US" dirty="0"/>
            </a:br>
            <a:r>
              <a:rPr lang="zh-CN" altLang="en-US" dirty="0"/>
              <a:t>　　（二）属于工作秘密、商业秘密、个人隐私的；</a:t>
            </a:r>
            <a:br>
              <a:rPr lang="zh-CN" altLang="en-US" dirty="0"/>
            </a:br>
            <a:r>
              <a:rPr lang="zh-CN" altLang="en-US" dirty="0"/>
              <a:t>　　（三）已经依法公开或者无法控制知悉范围的；</a:t>
            </a:r>
            <a:br>
              <a:rPr lang="zh-CN" altLang="en-US" dirty="0"/>
            </a:br>
            <a:r>
              <a:rPr lang="zh-CN" altLang="en-US" dirty="0"/>
              <a:t>　　（四）法律、法规或者国家有关规定要求公开的。</a:t>
            </a:r>
            <a:br>
              <a:rPr lang="zh-CN" altLang="en-US" dirty="0"/>
            </a:br>
            <a:r>
              <a:rPr lang="zh-CN" altLang="en-US" dirty="0"/>
              <a:t>　　第二十条　机关、单位对所产生的国家秘密事项有定密权的，应当依法确定密级、保密期限和知悉范围。没有定密权的，应当先行采取保密措施，并立即报请有定密权的上级机关、单位确定；没有上级机关、单位的，应当立即提请有相应定密权限的业务主管部门或者保密行政管理部门确定。</a:t>
            </a:r>
            <a:br>
              <a:rPr lang="zh-CN" altLang="en-US" dirty="0"/>
            </a:br>
            <a:r>
              <a:rPr lang="zh-CN" altLang="en-US" dirty="0"/>
              <a:t>　　机关、单位执行上级机关、单位或者办理其他机关、单位已定密事项所产生的国家秘密事项，根据所执行或者办理的国家秘密事项确定密级、保密期限和知悉范围。</a:t>
            </a:r>
            <a:br>
              <a:rPr lang="zh-CN" altLang="en-US" dirty="0"/>
            </a:br>
            <a:r>
              <a:rPr lang="zh-CN" altLang="en-US" dirty="0"/>
              <a:t>　　</a:t>
            </a:r>
            <a:endParaRPr kumimoji="1" lang="zh-CN" altLang="en-US" dirty="0"/>
          </a:p>
        </p:txBody>
      </p:sp>
    </p:spTree>
    <p:extLst>
      <p:ext uri="{BB962C8B-B14F-4D97-AF65-F5344CB8AC3E}">
        <p14:creationId xmlns:p14="http://schemas.microsoft.com/office/powerpoint/2010/main" val="1832192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6597352"/>
          </a:xfrm>
        </p:spPr>
        <p:txBody>
          <a:bodyPr>
            <a:normAutofit fontScale="62500" lnSpcReduction="20000"/>
          </a:bodyPr>
          <a:lstStyle/>
          <a:p>
            <a:r>
              <a:rPr lang="zh-CN" altLang="en-US" dirty="0"/>
              <a:t>第二十一条　机关、单位确定国家秘密，应当依照法定程序进行并作出书面记录，注明承办人、定密责任人和定密依据。</a:t>
            </a:r>
            <a:br>
              <a:rPr lang="zh-CN" altLang="en-US" dirty="0"/>
            </a:br>
            <a:r>
              <a:rPr lang="zh-CN" altLang="en-US" dirty="0"/>
              <a:t>　　第二十二条　国家秘密具体的保密期限一般应当以日、月或者年计；不能确定具体的保密期限的，应当确定解密时间或者解密条件。国家秘密的解密条件应当明确、具体、合法。</a:t>
            </a:r>
            <a:br>
              <a:rPr lang="zh-CN" altLang="en-US" dirty="0"/>
            </a:br>
            <a:r>
              <a:rPr lang="zh-CN" altLang="en-US" dirty="0"/>
              <a:t>　　除保密事项范围有明确规定外，国家秘密的保密期限不得确定为长期。</a:t>
            </a:r>
            <a:br>
              <a:rPr lang="zh-CN" altLang="en-US" dirty="0"/>
            </a:br>
            <a:r>
              <a:rPr lang="zh-CN" altLang="en-US" dirty="0"/>
              <a:t>　　第二十三条　国家秘密的知悉范围应当在国家秘密载体上标明。不能标明的，应当书面通知知悉范围内的机关、单位或者人员。</a:t>
            </a:r>
            <a:br>
              <a:rPr lang="zh-CN" altLang="en-US" dirty="0"/>
            </a:br>
            <a:r>
              <a:rPr lang="zh-CN" altLang="en-US" dirty="0"/>
              <a:t>　　第二十四条　国家秘密一经确定，应当同时在国家秘密载体上作出国家秘密标志。国家秘密标志形式为“密级★保密期限”、“密级★解密时间”或者“密级★解密条件”。</a:t>
            </a:r>
            <a:br>
              <a:rPr lang="zh-CN" altLang="en-US" dirty="0"/>
            </a:br>
            <a:r>
              <a:rPr lang="zh-CN" altLang="en-US" dirty="0"/>
              <a:t>　　在纸介质和电子文件国家秘密载体上作出国家秘密标志的，应当符合有关国家标准。没有国家标准的，应当标注在封面左上角或者标题下方的显著位置。光介质、电磁介质等国家秘密载体和属于国家秘密的设备、产品的国家秘密标志，应当标注在壳体及封面、外包装的显著位置。</a:t>
            </a:r>
            <a:br>
              <a:rPr lang="zh-CN" altLang="en-US" dirty="0"/>
            </a:br>
            <a:r>
              <a:rPr lang="zh-CN" altLang="en-US" dirty="0"/>
              <a:t>　　国家秘密标志应当与载体不可分离，明显并易于识别。</a:t>
            </a:r>
            <a:br>
              <a:rPr lang="zh-CN" altLang="en-US" dirty="0"/>
            </a:br>
            <a:r>
              <a:rPr lang="zh-CN" altLang="en-US" dirty="0"/>
              <a:t>　　无法作出或者不宜作出国家秘密标志的，确定该国家秘密的机关、单位应当书面通知知悉范围内的机关、单位或者人员。凡未标明保密期限或者解密条件，且未作书面通知的国家秘密事项，其保密期限按照绝密级事项</a:t>
            </a:r>
            <a:r>
              <a:rPr lang="en-US" altLang="zh-CN" dirty="0"/>
              <a:t>30</a:t>
            </a:r>
            <a:r>
              <a:rPr lang="zh-CN" altLang="en-US" dirty="0"/>
              <a:t>年、机密级事项</a:t>
            </a:r>
            <a:r>
              <a:rPr lang="en-US" altLang="zh-CN" dirty="0"/>
              <a:t>20</a:t>
            </a:r>
            <a:r>
              <a:rPr lang="zh-CN" altLang="en-US" dirty="0"/>
              <a:t>年、秘密级事项</a:t>
            </a:r>
            <a:r>
              <a:rPr lang="en-US" altLang="zh-CN" dirty="0"/>
              <a:t>10</a:t>
            </a:r>
            <a:r>
              <a:rPr lang="zh-CN" altLang="en-US" dirty="0"/>
              <a:t>年执行。</a:t>
            </a:r>
            <a:br>
              <a:rPr lang="zh-CN" altLang="en-US" dirty="0"/>
            </a:br>
            <a:r>
              <a:rPr lang="zh-CN" altLang="en-US" dirty="0"/>
              <a:t>　　第二十五条　两个以上机关、单位共同产生的国家秘密事项，由主办该事项的机关、单位征求协办机关、单位意见后确定。</a:t>
            </a:r>
            <a:br>
              <a:rPr lang="zh-CN" altLang="en-US" dirty="0"/>
            </a:br>
            <a:r>
              <a:rPr lang="zh-CN" altLang="en-US" dirty="0"/>
              <a:t>　　临时性工作机构的定密工作，由承担该机构日常工作的机关、单位负责。</a:t>
            </a:r>
            <a:r>
              <a:rPr lang="zh-CN" altLang="en-US" baseline="30000" dirty="0"/>
              <a:t> </a:t>
            </a:r>
            <a:r>
              <a:rPr lang="en-US" altLang="zh-CN" baseline="30000" dirty="0"/>
              <a:t>[1]</a:t>
            </a:r>
            <a:r>
              <a:rPr lang="zh-CN" altLang="en-US" dirty="0"/>
              <a:t> </a:t>
            </a:r>
          </a:p>
          <a:p>
            <a:endParaRPr kumimoji="1" lang="zh-CN" altLang="en-US" dirty="0"/>
          </a:p>
          <a:p>
            <a:endParaRPr kumimoji="1" lang="zh-CN" altLang="en-US" dirty="0"/>
          </a:p>
        </p:txBody>
      </p:sp>
    </p:spTree>
    <p:extLst>
      <p:ext uri="{BB962C8B-B14F-4D97-AF65-F5344CB8AC3E}">
        <p14:creationId xmlns:p14="http://schemas.microsoft.com/office/powerpoint/2010/main" val="193502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0924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  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smtClean="0"/>
              <a:t>第一节 </a:t>
            </a:r>
            <a:r>
              <a:rPr lang="zh-CN" altLang="en-US" dirty="0"/>
              <a:t>定密的程序</a:t>
            </a:r>
          </a:p>
          <a:p>
            <a:pPr>
              <a:lnSpc>
                <a:spcPct val="150000"/>
              </a:lnSpc>
            </a:pPr>
            <a:r>
              <a:rPr lang="zh-CN" altLang="en-US" dirty="0" smtClean="0"/>
              <a:t>第二节 定密的方式与方法</a:t>
            </a:r>
          </a:p>
          <a:p>
            <a:pPr>
              <a:lnSpc>
                <a:spcPct val="150000"/>
              </a:lnSpc>
            </a:pPr>
            <a:r>
              <a:rPr lang="zh-CN" altLang="en-US" dirty="0" smtClean="0"/>
              <a:t>第三节 定密的内容与标注方法</a:t>
            </a:r>
          </a:p>
          <a:p>
            <a:pPr>
              <a:lnSpc>
                <a:spcPct val="150000"/>
              </a:lnSpc>
            </a:pPr>
            <a:r>
              <a:rPr lang="zh-CN" altLang="en-US" dirty="0" smtClean="0"/>
              <a:t>第四节 定密工作数字化管理系统</a:t>
            </a:r>
          </a:p>
          <a:p>
            <a:endParaRPr lang="zh-CN" altLang="en-US" dirty="0"/>
          </a:p>
        </p:txBody>
      </p:sp>
    </p:spTree>
    <p:extLst>
      <p:ext uri="{BB962C8B-B14F-4D97-AF65-F5344CB8AC3E}">
        <p14:creationId xmlns:p14="http://schemas.microsoft.com/office/powerpoint/2010/main" val="2044541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第一节 定密的程序</a:t>
            </a:r>
            <a:endParaRPr kumimoji="1" lang="zh-CN" altLang="en-US" dirty="0"/>
          </a:p>
        </p:txBody>
      </p:sp>
      <p:sp>
        <p:nvSpPr>
          <p:cNvPr id="3" name="内容占位符 2"/>
          <p:cNvSpPr>
            <a:spLocks noGrp="1"/>
          </p:cNvSpPr>
          <p:nvPr>
            <p:ph idx="1"/>
          </p:nvPr>
        </p:nvSpPr>
        <p:spPr/>
        <p:txBody>
          <a:bodyPr>
            <a:normAutofit fontScale="92500"/>
          </a:bodyPr>
          <a:lstStyle/>
          <a:p>
            <a:pPr>
              <a:lnSpc>
                <a:spcPct val="150000"/>
              </a:lnSpc>
            </a:pPr>
            <a:r>
              <a:rPr kumimoji="1" lang="zh-CN" altLang="en-US" dirty="0" smtClean="0"/>
              <a:t>定密的一般程序（直接、普通、对号入座）</a:t>
            </a:r>
          </a:p>
          <a:p>
            <a:pPr>
              <a:lnSpc>
                <a:spcPct val="150000"/>
              </a:lnSpc>
            </a:pPr>
            <a:r>
              <a:rPr kumimoji="1" lang="zh-CN" altLang="en-US" dirty="0" smtClean="0"/>
              <a:t>不明确事项与有争议事项的定密（申请、特殊）</a:t>
            </a:r>
          </a:p>
          <a:p>
            <a:pPr>
              <a:lnSpc>
                <a:spcPct val="150000"/>
              </a:lnSpc>
            </a:pPr>
            <a:r>
              <a:rPr kumimoji="1" lang="zh-CN" altLang="en-US" dirty="0" smtClean="0"/>
              <a:t>派生定密的程序</a:t>
            </a:r>
          </a:p>
          <a:p>
            <a:pPr>
              <a:lnSpc>
                <a:spcPct val="150000"/>
              </a:lnSpc>
            </a:pPr>
            <a:r>
              <a:rPr kumimoji="1" lang="zh-CN" altLang="en-US" dirty="0" smtClean="0"/>
              <a:t>无定密权机关的申请定密</a:t>
            </a:r>
          </a:p>
          <a:p>
            <a:pPr>
              <a:lnSpc>
                <a:spcPct val="150000"/>
              </a:lnSpc>
            </a:pPr>
            <a:r>
              <a:rPr kumimoji="1" lang="zh-CN" altLang="en-US" dirty="0" smtClean="0"/>
              <a:t>定密程序的重点事项</a:t>
            </a:r>
          </a:p>
          <a:p>
            <a:pPr>
              <a:lnSpc>
                <a:spcPct val="150000"/>
              </a:lnSpc>
            </a:pPr>
            <a:endParaRPr kumimoji="1" lang="zh-CN" altLang="en-US" dirty="0"/>
          </a:p>
        </p:txBody>
      </p:sp>
    </p:spTree>
    <p:extLst>
      <p:ext uri="{BB962C8B-B14F-4D97-AF65-F5344CB8AC3E}">
        <p14:creationId xmlns:p14="http://schemas.microsoft.com/office/powerpoint/2010/main" val="36597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3D869AC-26F9-43EE-85BF-4E62861DD24B}"/>
                                            </p:graphicEl>
                                          </p:spTgt>
                                        </p:tgtEl>
                                        <p:attrNameLst>
                                          <p:attrName>style.visibility</p:attrName>
                                        </p:attrNameLst>
                                      </p:cBhvr>
                                      <p:to>
                                        <p:strVal val="visible"/>
                                      </p:to>
                                    </p:set>
                                    <p:animEffect transition="in" filter="fade">
                                      <p:cBhvr>
                                        <p:cTn id="7" dur="2000"/>
                                        <p:tgtEl>
                                          <p:spTgt spid="4">
                                            <p:graphicEl>
                                              <a:dgm id="{33D869AC-26F9-43EE-85BF-4E62861DD24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B2DC16F-5068-44ED-AC59-7F6C20F5FFE3}"/>
                                            </p:graphicEl>
                                          </p:spTgt>
                                        </p:tgtEl>
                                        <p:attrNameLst>
                                          <p:attrName>style.visibility</p:attrName>
                                        </p:attrNameLst>
                                      </p:cBhvr>
                                      <p:to>
                                        <p:strVal val="visible"/>
                                      </p:to>
                                    </p:set>
                                    <p:animEffect transition="in" filter="fade">
                                      <p:cBhvr>
                                        <p:cTn id="12" dur="2000"/>
                                        <p:tgtEl>
                                          <p:spTgt spid="4">
                                            <p:graphicEl>
                                              <a:dgm id="{CB2DC16F-5068-44ED-AC59-7F6C20F5FFE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A909A1C2-D15E-4224-9CC6-7153B4B58ED8}"/>
                                            </p:graphicEl>
                                          </p:spTgt>
                                        </p:tgtEl>
                                        <p:attrNameLst>
                                          <p:attrName>style.visibility</p:attrName>
                                        </p:attrNameLst>
                                      </p:cBhvr>
                                      <p:to>
                                        <p:strVal val="visible"/>
                                      </p:to>
                                    </p:set>
                                    <p:animEffect transition="in" filter="fade">
                                      <p:cBhvr>
                                        <p:cTn id="15" dur="2000"/>
                                        <p:tgtEl>
                                          <p:spTgt spid="4">
                                            <p:graphicEl>
                                              <a:dgm id="{A909A1C2-D15E-4224-9CC6-7153B4B58ED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A4ED1599-DD3A-46A6-9677-33AB5A2FA0D0}"/>
                                            </p:graphicEl>
                                          </p:spTgt>
                                        </p:tgtEl>
                                        <p:attrNameLst>
                                          <p:attrName>style.visibility</p:attrName>
                                        </p:attrNameLst>
                                      </p:cBhvr>
                                      <p:to>
                                        <p:strVal val="visible"/>
                                      </p:to>
                                    </p:set>
                                    <p:animEffect transition="in" filter="fade">
                                      <p:cBhvr>
                                        <p:cTn id="20" dur="2000"/>
                                        <p:tgtEl>
                                          <p:spTgt spid="4">
                                            <p:graphicEl>
                                              <a:dgm id="{A4ED1599-DD3A-46A6-9677-33AB5A2FA0D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299C34B4-AE86-474A-89E6-2AFAAD9675CB}"/>
                                            </p:graphicEl>
                                          </p:spTgt>
                                        </p:tgtEl>
                                        <p:attrNameLst>
                                          <p:attrName>style.visibility</p:attrName>
                                        </p:attrNameLst>
                                      </p:cBhvr>
                                      <p:to>
                                        <p:strVal val="visible"/>
                                      </p:to>
                                    </p:set>
                                    <p:animEffect transition="in" filter="fade">
                                      <p:cBhvr>
                                        <p:cTn id="23" dur="2000"/>
                                        <p:tgtEl>
                                          <p:spTgt spid="4">
                                            <p:graphicEl>
                                              <a:dgm id="{299C34B4-AE86-474A-89E6-2AFAAD9675C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E5EB306D-DAD3-46F5-96B6-807599B531AB}"/>
                                            </p:graphicEl>
                                          </p:spTgt>
                                        </p:tgtEl>
                                        <p:attrNameLst>
                                          <p:attrName>style.visibility</p:attrName>
                                        </p:attrNameLst>
                                      </p:cBhvr>
                                      <p:to>
                                        <p:strVal val="visible"/>
                                      </p:to>
                                    </p:set>
                                    <p:animEffect transition="in" filter="fade">
                                      <p:cBhvr>
                                        <p:cTn id="28" dur="2000"/>
                                        <p:tgtEl>
                                          <p:spTgt spid="4">
                                            <p:graphicEl>
                                              <a:dgm id="{E5EB306D-DAD3-46F5-96B6-807599B531A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CA241551-5918-4901-B6D6-01A920417A16}"/>
                                            </p:graphicEl>
                                          </p:spTgt>
                                        </p:tgtEl>
                                        <p:attrNameLst>
                                          <p:attrName>style.visibility</p:attrName>
                                        </p:attrNameLst>
                                      </p:cBhvr>
                                      <p:to>
                                        <p:strVal val="visible"/>
                                      </p:to>
                                    </p:set>
                                    <p:animEffect transition="in" filter="fade">
                                      <p:cBhvr>
                                        <p:cTn id="31" dur="2000"/>
                                        <p:tgtEl>
                                          <p:spTgt spid="4">
                                            <p:graphicEl>
                                              <a:dgm id="{CA241551-5918-4901-B6D6-01A920417A1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7987308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4462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8313091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755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22"/>
          <p:cNvSpPr>
            <a:spLocks noGrp="1"/>
          </p:cNvSpPr>
          <p:nvPr>
            <p:ph type="title"/>
          </p:nvPr>
        </p:nvSpPr>
        <p:spPr/>
        <p:txBody>
          <a:bodyPr/>
          <a:lstStyle/>
          <a:p>
            <a:r>
              <a:rPr lang="zh-CN" altLang="en-US" dirty="0" smtClean="0">
                <a:solidFill>
                  <a:srgbClr val="850606"/>
                </a:solidFill>
                <a:latin typeface="方正大黑_GBK" charset="0"/>
                <a:ea typeface="方正大黑_GBK" charset="0"/>
                <a:sym typeface="方正大黑_GBK" charset="0"/>
              </a:rPr>
              <a:t>一、定密</a:t>
            </a:r>
            <a:r>
              <a:rPr lang="zh-CN" altLang="en-US" dirty="0">
                <a:solidFill>
                  <a:srgbClr val="850606"/>
                </a:solidFill>
                <a:latin typeface="方正大黑_GBK" charset="0"/>
                <a:ea typeface="方正大黑_GBK" charset="0"/>
                <a:sym typeface="方正大黑_GBK" charset="0"/>
              </a:rPr>
              <a:t>的一般程序</a:t>
            </a:r>
            <a:endParaRPr lang="zh-CN" altLang="en-US" dirty="0"/>
          </a:p>
        </p:txBody>
      </p:sp>
      <p:sp>
        <p:nvSpPr>
          <p:cNvPr id="74754"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5DBFDD38-F291-B249-892E-D3B7E56F5A0B}" type="slidenum">
              <a:rPr lang="zh-CN" altLang="en-US" sz="900">
                <a:solidFill>
                  <a:srgbClr val="898989"/>
                </a:solidFill>
              </a:rPr>
              <a:pPr>
                <a:lnSpc>
                  <a:spcPct val="100000"/>
                </a:lnSpc>
                <a:spcBef>
                  <a:spcPct val="0"/>
                </a:spcBef>
                <a:buFontTx/>
                <a:buNone/>
              </a:pPr>
              <a:t>22</a:t>
            </a:fld>
            <a:endParaRPr lang="en-US" altLang="zh-CN" sz="900">
              <a:solidFill>
                <a:srgbClr val="898989"/>
              </a:solidFill>
            </a:endParaRPr>
          </a:p>
        </p:txBody>
      </p:sp>
      <p:grpSp>
        <p:nvGrpSpPr>
          <p:cNvPr id="74755" name="Group 4"/>
          <p:cNvGrpSpPr>
            <a:grpSpLocks/>
          </p:cNvGrpSpPr>
          <p:nvPr/>
        </p:nvGrpSpPr>
        <p:grpSpPr bwMode="auto">
          <a:xfrm>
            <a:off x="611560" y="1417638"/>
            <a:ext cx="8075240" cy="4171602"/>
            <a:chOff x="0" y="0"/>
            <a:chExt cx="7744" cy="3760"/>
          </a:xfrm>
        </p:grpSpPr>
        <p:sp>
          <p:nvSpPr>
            <p:cNvPr id="74758" name="AutoShape 3"/>
            <p:cNvSpPr>
              <a:spLocks noChangeAspect="1" noChangeArrowheads="1"/>
            </p:cNvSpPr>
            <p:nvPr/>
          </p:nvSpPr>
          <p:spPr bwMode="auto">
            <a:xfrm>
              <a:off x="0" y="0"/>
              <a:ext cx="7744" cy="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00000"/>
                </a:lnSpc>
                <a:spcBef>
                  <a:spcPct val="0"/>
                </a:spcBef>
                <a:buFontTx/>
                <a:buNone/>
              </a:pPr>
              <a:endParaRPr lang="zh-CN" altLang="zh-CN" sz="1275">
                <a:latin typeface="方正仿宋简体" charset="0"/>
                <a:ea typeface="方正仿宋简体" charset="0"/>
                <a:sym typeface="方正仿宋简体" charset="0"/>
              </a:endParaRPr>
            </a:p>
          </p:txBody>
        </p:sp>
        <p:sp>
          <p:nvSpPr>
            <p:cNvPr id="74759" name="AutoShape 4"/>
            <p:cNvSpPr>
              <a:spLocks noChangeArrowheads="1"/>
            </p:cNvSpPr>
            <p:nvPr/>
          </p:nvSpPr>
          <p:spPr bwMode="auto">
            <a:xfrm>
              <a:off x="201" y="300"/>
              <a:ext cx="2213" cy="1054"/>
            </a:xfrm>
            <a:prstGeom prst="flowChartAlternateProcess">
              <a:avLst/>
            </a:prstGeom>
            <a:solidFill>
              <a:srgbClr val="FFFFFF"/>
            </a:solidFill>
            <a:ln w="9525">
              <a:solidFill>
                <a:srgbClr val="000000"/>
              </a:solidFill>
              <a:miter lim="800000"/>
              <a:headEnd/>
              <a:tailEnd/>
            </a:ln>
          </p:spPr>
          <p:txBody>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gn="just">
                <a:lnSpc>
                  <a:spcPct val="100000"/>
                </a:lnSpc>
                <a:spcBef>
                  <a:spcPct val="0"/>
                </a:spcBef>
                <a:buFontTx/>
                <a:buNone/>
              </a:pPr>
              <a:r>
                <a:rPr lang="zh-CN" altLang="en-US" sz="1275" b="1">
                  <a:latin typeface="方正仿宋简体" charset="0"/>
                  <a:ea typeface="方正仿宋简体" charset="0"/>
                  <a:sym typeface="方正仿宋简体" charset="0"/>
                </a:rPr>
                <a:t>承办人对照保密事项范围拟定密级、保密期限和知悉范围</a:t>
              </a:r>
            </a:p>
            <a:p>
              <a:pPr algn="just">
                <a:lnSpc>
                  <a:spcPct val="100000"/>
                </a:lnSpc>
                <a:spcBef>
                  <a:spcPct val="0"/>
                </a:spcBef>
                <a:buFontTx/>
                <a:buNone/>
              </a:pPr>
              <a:endParaRPr lang="zh-CN" altLang="en-US" sz="1275" b="1" i="1">
                <a:latin typeface="方正仿宋简体" charset="0"/>
                <a:ea typeface="方正仿宋简体" charset="0"/>
                <a:sym typeface="方正仿宋简体" charset="0"/>
              </a:endParaRPr>
            </a:p>
            <a:p>
              <a:pPr>
                <a:lnSpc>
                  <a:spcPct val="100000"/>
                </a:lnSpc>
                <a:spcBef>
                  <a:spcPct val="0"/>
                </a:spcBef>
                <a:buFontTx/>
                <a:buNone/>
              </a:pPr>
              <a:endParaRPr lang="zh-CN" altLang="en-US" sz="1275" b="1" i="1">
                <a:latin typeface="方正仿宋简体" charset="0"/>
                <a:ea typeface="方正仿宋简体" charset="0"/>
                <a:sym typeface="方正仿宋简体" charset="0"/>
              </a:endParaRPr>
            </a:p>
          </p:txBody>
        </p:sp>
        <p:sp>
          <p:nvSpPr>
            <p:cNvPr id="74760" name="Line 5"/>
            <p:cNvSpPr>
              <a:spLocks noChangeShapeType="1"/>
            </p:cNvSpPr>
            <p:nvPr/>
          </p:nvSpPr>
          <p:spPr bwMode="auto">
            <a:xfrm>
              <a:off x="1207" y="1354"/>
              <a:ext cx="1" cy="60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74761" name="AutoShape 6"/>
            <p:cNvSpPr>
              <a:spLocks noChangeArrowheads="1"/>
            </p:cNvSpPr>
            <p:nvPr/>
          </p:nvSpPr>
          <p:spPr bwMode="auto">
            <a:xfrm>
              <a:off x="201" y="1955"/>
              <a:ext cx="2213" cy="602"/>
            </a:xfrm>
            <a:prstGeom prst="flowChartAlternateProcess">
              <a:avLst/>
            </a:prstGeom>
            <a:solidFill>
              <a:srgbClr val="FFFFFF"/>
            </a:solidFill>
            <a:ln w="9525">
              <a:solidFill>
                <a:srgbClr val="000000"/>
              </a:solidFill>
              <a:miter lim="800000"/>
              <a:headEnd/>
              <a:tailEnd/>
            </a:ln>
          </p:spPr>
          <p:txBody>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gn="just">
                <a:lnSpc>
                  <a:spcPct val="100000"/>
                </a:lnSpc>
                <a:spcBef>
                  <a:spcPct val="0"/>
                </a:spcBef>
                <a:buFontTx/>
                <a:buNone/>
              </a:pPr>
              <a:r>
                <a:rPr lang="zh-CN" altLang="en-US" sz="1275" b="1" dirty="0">
                  <a:latin typeface="方正仿宋简体" charset="0"/>
                  <a:ea typeface="方正仿宋简体" charset="0"/>
                  <a:sym typeface="方正仿宋简体" charset="0"/>
                </a:rPr>
                <a:t>填写“国家秘密确定审核表”</a:t>
              </a:r>
              <a:endParaRPr lang="zh-CN" altLang="en-US" sz="1350" dirty="0"/>
            </a:p>
          </p:txBody>
        </p:sp>
        <p:sp>
          <p:nvSpPr>
            <p:cNvPr id="74762" name="Line 7"/>
            <p:cNvSpPr>
              <a:spLocks noChangeShapeType="1"/>
            </p:cNvSpPr>
            <p:nvPr/>
          </p:nvSpPr>
          <p:spPr bwMode="auto">
            <a:xfrm>
              <a:off x="1207" y="2557"/>
              <a:ext cx="1" cy="60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74763" name="Line 8"/>
            <p:cNvSpPr>
              <a:spLocks noChangeShapeType="1"/>
            </p:cNvSpPr>
            <p:nvPr/>
          </p:nvSpPr>
          <p:spPr bwMode="auto">
            <a:xfrm>
              <a:off x="2213" y="3460"/>
              <a:ext cx="502"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74764" name="AutoShape 9"/>
            <p:cNvSpPr>
              <a:spLocks noChangeArrowheads="1"/>
            </p:cNvSpPr>
            <p:nvPr/>
          </p:nvSpPr>
          <p:spPr bwMode="auto">
            <a:xfrm>
              <a:off x="201" y="3159"/>
              <a:ext cx="2012" cy="451"/>
            </a:xfrm>
            <a:prstGeom prst="flowChartAlternateProcess">
              <a:avLst/>
            </a:prstGeom>
            <a:solidFill>
              <a:srgbClr val="FFFFFF"/>
            </a:solidFill>
            <a:ln w="9525">
              <a:solidFill>
                <a:srgbClr val="000000"/>
              </a:solidFill>
              <a:miter lim="800000"/>
              <a:headEnd/>
              <a:tailEnd/>
            </a:ln>
          </p:spPr>
          <p:txBody>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gn="ctr">
                <a:lnSpc>
                  <a:spcPct val="100000"/>
                </a:lnSpc>
                <a:spcBef>
                  <a:spcPct val="0"/>
                </a:spcBef>
                <a:buFontTx/>
                <a:buNone/>
              </a:pPr>
              <a:r>
                <a:rPr lang="zh-CN" altLang="en-US" sz="1275" b="1">
                  <a:latin typeface="方正仿宋简体" charset="0"/>
                  <a:ea typeface="方正仿宋简体" charset="0"/>
                  <a:sym typeface="方正仿宋简体" charset="0"/>
                </a:rPr>
                <a:t>呈报定密责任人</a:t>
              </a:r>
            </a:p>
            <a:p>
              <a:pPr>
                <a:lnSpc>
                  <a:spcPct val="100000"/>
                </a:lnSpc>
                <a:spcBef>
                  <a:spcPct val="0"/>
                </a:spcBef>
                <a:buFontTx/>
                <a:buNone/>
              </a:pPr>
              <a:endParaRPr lang="zh-CN" altLang="en-US" sz="1275" b="1" i="1">
                <a:latin typeface="方正仿宋简体" charset="0"/>
                <a:ea typeface="方正仿宋简体" charset="0"/>
                <a:sym typeface="方正仿宋简体" charset="0"/>
              </a:endParaRPr>
            </a:p>
          </p:txBody>
        </p:sp>
        <p:sp>
          <p:nvSpPr>
            <p:cNvPr id="74765" name="AutoShape 10"/>
            <p:cNvSpPr>
              <a:spLocks noChangeArrowheads="1"/>
            </p:cNvSpPr>
            <p:nvPr/>
          </p:nvSpPr>
          <p:spPr bwMode="auto">
            <a:xfrm>
              <a:off x="2816" y="3159"/>
              <a:ext cx="4425" cy="451"/>
            </a:xfrm>
            <a:prstGeom prst="flowChartAlternateProcess">
              <a:avLst/>
            </a:prstGeom>
            <a:solidFill>
              <a:srgbClr val="FFFFFF"/>
            </a:solidFill>
            <a:ln w="9525">
              <a:solidFill>
                <a:srgbClr val="000000"/>
              </a:solidFill>
              <a:miter lim="800000"/>
              <a:headEnd/>
              <a:tailEnd/>
            </a:ln>
          </p:spPr>
          <p:txBody>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gn="ctr">
                <a:lnSpc>
                  <a:spcPct val="100000"/>
                </a:lnSpc>
                <a:spcBef>
                  <a:spcPct val="0"/>
                </a:spcBef>
                <a:buFontTx/>
                <a:buNone/>
              </a:pPr>
              <a:r>
                <a:rPr lang="zh-CN" altLang="en-US" sz="1275" b="1">
                  <a:latin typeface="方正仿宋简体" charset="0"/>
                  <a:ea typeface="方正仿宋简体" charset="0"/>
                  <a:sym typeface="方正仿宋简体" charset="0"/>
                </a:rPr>
                <a:t>定密责任人依据有关保密事项范围规定和工作实际进行审核</a:t>
              </a:r>
            </a:p>
            <a:p>
              <a:pPr>
                <a:lnSpc>
                  <a:spcPct val="100000"/>
                </a:lnSpc>
                <a:spcBef>
                  <a:spcPct val="0"/>
                </a:spcBef>
                <a:buFontTx/>
                <a:buNone/>
              </a:pPr>
              <a:endParaRPr lang="zh-CN" altLang="en-US" sz="1275" b="1" i="1">
                <a:latin typeface="方正仿宋简体" charset="0"/>
                <a:ea typeface="方正仿宋简体" charset="0"/>
                <a:sym typeface="方正仿宋简体" charset="0"/>
              </a:endParaRPr>
            </a:p>
          </p:txBody>
        </p:sp>
        <p:sp>
          <p:nvSpPr>
            <p:cNvPr id="74766" name="Line 11"/>
            <p:cNvSpPr>
              <a:spLocks noChangeShapeType="1"/>
            </p:cNvSpPr>
            <p:nvPr/>
          </p:nvSpPr>
          <p:spPr bwMode="auto">
            <a:xfrm flipV="1">
              <a:off x="3721" y="2557"/>
              <a:ext cx="1" cy="60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74767" name="Line 12"/>
            <p:cNvSpPr>
              <a:spLocks noChangeShapeType="1"/>
            </p:cNvSpPr>
            <p:nvPr/>
          </p:nvSpPr>
          <p:spPr bwMode="auto">
            <a:xfrm flipV="1">
              <a:off x="6336" y="2600"/>
              <a:ext cx="2" cy="56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sp>
          <p:nvSpPr>
            <p:cNvPr id="74768" name="AutoShape 13"/>
            <p:cNvSpPr>
              <a:spLocks noChangeArrowheads="1"/>
            </p:cNvSpPr>
            <p:nvPr/>
          </p:nvSpPr>
          <p:spPr bwMode="auto">
            <a:xfrm>
              <a:off x="2615" y="1655"/>
              <a:ext cx="2305" cy="917"/>
            </a:xfrm>
            <a:prstGeom prst="flowChartDecision">
              <a:avLst/>
            </a:prstGeom>
            <a:solidFill>
              <a:srgbClr val="FFFFFF"/>
            </a:solidFill>
            <a:ln w="9525">
              <a:solidFill>
                <a:srgbClr val="000000"/>
              </a:solidFill>
              <a:miter lim="800000"/>
              <a:headEnd/>
              <a:tailEnd/>
            </a:ln>
          </p:spPr>
          <p:txBody>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gn="just">
                <a:lnSpc>
                  <a:spcPct val="100000"/>
                </a:lnSpc>
                <a:spcBef>
                  <a:spcPct val="0"/>
                </a:spcBef>
                <a:buFontTx/>
                <a:buNone/>
              </a:pPr>
              <a:r>
                <a:rPr lang="zh-CN" altLang="en-US" sz="1275" b="1">
                  <a:latin typeface="方正仿宋简体" charset="0"/>
                  <a:ea typeface="方正仿宋简体" charset="0"/>
                  <a:sym typeface="方正仿宋简体" charset="0"/>
                </a:rPr>
                <a:t>批    准</a:t>
              </a:r>
              <a:endParaRPr lang="zh-CN" altLang="en-US" sz="1350"/>
            </a:p>
          </p:txBody>
        </p:sp>
        <p:sp>
          <p:nvSpPr>
            <p:cNvPr id="74769" name="AutoShape 14"/>
            <p:cNvSpPr>
              <a:spLocks noChangeArrowheads="1"/>
            </p:cNvSpPr>
            <p:nvPr/>
          </p:nvSpPr>
          <p:spPr bwMode="auto">
            <a:xfrm>
              <a:off x="5029" y="1655"/>
              <a:ext cx="2715" cy="945"/>
            </a:xfrm>
            <a:prstGeom prst="flowChartDecision">
              <a:avLst/>
            </a:prstGeom>
            <a:solidFill>
              <a:srgbClr val="FFFFFF"/>
            </a:solidFill>
            <a:ln w="9525">
              <a:solidFill>
                <a:srgbClr val="000000"/>
              </a:solidFill>
              <a:miter lim="800000"/>
              <a:headEnd/>
              <a:tailEnd/>
            </a:ln>
          </p:spPr>
          <p:txBody>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gn="ctr">
                <a:lnSpc>
                  <a:spcPct val="100000"/>
                </a:lnSpc>
                <a:spcBef>
                  <a:spcPct val="0"/>
                </a:spcBef>
                <a:buFontTx/>
                <a:buNone/>
              </a:pPr>
              <a:r>
                <a:rPr lang="zh-CN" altLang="en-US" sz="1275" b="1">
                  <a:latin typeface="方正仿宋简体" charset="0"/>
                  <a:ea typeface="方正仿宋简体" charset="0"/>
                  <a:sym typeface="方正仿宋简体" charset="0"/>
                </a:rPr>
                <a:t>纠正或要求重新定密</a:t>
              </a:r>
              <a:endParaRPr lang="zh-CN" altLang="en-US" sz="1350"/>
            </a:p>
          </p:txBody>
        </p:sp>
        <p:sp>
          <p:nvSpPr>
            <p:cNvPr id="74770" name="AutoShape 15"/>
            <p:cNvSpPr>
              <a:spLocks noChangeArrowheads="1"/>
            </p:cNvSpPr>
            <p:nvPr/>
          </p:nvSpPr>
          <p:spPr bwMode="auto">
            <a:xfrm>
              <a:off x="2816" y="301"/>
              <a:ext cx="1810" cy="1053"/>
            </a:xfrm>
            <a:prstGeom prst="flowChartAlternateProcess">
              <a:avLst/>
            </a:prstGeom>
            <a:solidFill>
              <a:srgbClr val="FFFFFF"/>
            </a:solidFill>
            <a:ln w="9525">
              <a:solidFill>
                <a:srgbClr val="000000"/>
              </a:solidFill>
              <a:miter lim="800000"/>
              <a:headEnd/>
              <a:tailEnd/>
            </a:ln>
          </p:spPr>
          <p:txBody>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gn="just">
                <a:lnSpc>
                  <a:spcPct val="100000"/>
                </a:lnSpc>
                <a:spcBef>
                  <a:spcPct val="0"/>
                </a:spcBef>
                <a:buFontTx/>
                <a:buNone/>
              </a:pPr>
              <a:r>
                <a:rPr lang="zh-CN" altLang="en-US" sz="1275" b="1">
                  <a:latin typeface="方正仿宋简体" charset="0"/>
                  <a:ea typeface="方正仿宋简体" charset="0"/>
                  <a:sym typeface="方正仿宋简体" charset="0"/>
                </a:rPr>
                <a:t>做出国家秘密标志</a:t>
              </a:r>
              <a:endParaRPr lang="zh-CN" altLang="en-US" sz="1350"/>
            </a:p>
          </p:txBody>
        </p:sp>
        <p:sp>
          <p:nvSpPr>
            <p:cNvPr id="74771" name="Line 16"/>
            <p:cNvSpPr>
              <a:spLocks noChangeShapeType="1"/>
            </p:cNvSpPr>
            <p:nvPr/>
          </p:nvSpPr>
          <p:spPr bwMode="auto">
            <a:xfrm flipV="1">
              <a:off x="3793" y="1354"/>
              <a:ext cx="1" cy="30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350"/>
            </a:p>
          </p:txBody>
        </p:sp>
      </p:grpSp>
      <p:sp>
        <p:nvSpPr>
          <p:cNvPr id="74756" name="TextBox 1"/>
          <p:cNvSpPr txBox="1">
            <a:spLocks noChangeArrowheads="1"/>
          </p:cNvSpPr>
          <p:nvPr/>
        </p:nvSpPr>
        <p:spPr bwMode="auto">
          <a:xfrm>
            <a:off x="4895850" y="4536281"/>
            <a:ext cx="7667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00000"/>
              </a:lnSpc>
              <a:spcBef>
                <a:spcPct val="0"/>
              </a:spcBef>
              <a:buFontTx/>
              <a:buNone/>
            </a:pPr>
            <a:r>
              <a:rPr lang="zh-CN" altLang="en-US" sz="1350" b="1">
                <a:latin typeface="方正仿宋简体" charset="0"/>
                <a:ea typeface="方正仿宋简体" charset="0"/>
              </a:rPr>
              <a:t>同意</a:t>
            </a:r>
          </a:p>
        </p:txBody>
      </p:sp>
      <p:sp>
        <p:nvSpPr>
          <p:cNvPr id="74757" name="TextBox 20"/>
          <p:cNvSpPr txBox="1">
            <a:spLocks noChangeArrowheads="1"/>
          </p:cNvSpPr>
          <p:nvPr/>
        </p:nvSpPr>
        <p:spPr bwMode="auto">
          <a:xfrm>
            <a:off x="7429501" y="4536281"/>
            <a:ext cx="103227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00000"/>
              </a:lnSpc>
              <a:spcBef>
                <a:spcPct val="0"/>
              </a:spcBef>
              <a:buFontTx/>
              <a:buNone/>
            </a:pPr>
            <a:r>
              <a:rPr lang="zh-CN" altLang="en-US" sz="1350" b="1">
                <a:latin typeface="方正仿宋简体" charset="0"/>
                <a:ea typeface="方正仿宋简体" charset="0"/>
              </a:rPr>
              <a:t>不同意</a:t>
            </a:r>
          </a:p>
        </p:txBody>
      </p:sp>
    </p:spTree>
    <p:extLst>
      <p:ext uri="{BB962C8B-B14F-4D97-AF65-F5344CB8AC3E}">
        <p14:creationId xmlns:p14="http://schemas.microsoft.com/office/powerpoint/2010/main" val="1504109314"/>
      </p:ext>
    </p:extLst>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p:cNvSpPr>
          <p:nvPr>
            <p:ph type="title"/>
          </p:nvPr>
        </p:nvSpPr>
        <p:spPr/>
        <p:txBody>
          <a:bodyPr/>
          <a:lstStyle/>
          <a:p>
            <a:endParaRPr kumimoji="1" lang="zh-CN" altLang="en-US"/>
          </a:p>
        </p:txBody>
      </p:sp>
      <p:sp>
        <p:nvSpPr>
          <p:cNvPr id="75778" name="内容占位符 2"/>
          <p:cNvSpPr>
            <a:spLocks noGrp="1"/>
          </p:cNvSpPr>
          <p:nvPr>
            <p:ph idx="1"/>
          </p:nvPr>
        </p:nvSpPr>
        <p:spPr/>
        <p:txBody>
          <a:bodyPr/>
          <a:lstStyle/>
          <a:p>
            <a:endParaRPr kumimoji="1" lang="zh-CN" altLang="en-US"/>
          </a:p>
        </p:txBody>
      </p:sp>
      <p:sp>
        <p:nvSpPr>
          <p:cNvPr id="75779"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51E3D410-5CA9-AD4E-9CD1-530AB908BE46}" type="slidenum">
              <a:rPr lang="zh-CN" altLang="en-US" sz="900">
                <a:solidFill>
                  <a:srgbClr val="898989"/>
                </a:solidFill>
              </a:rPr>
              <a:pPr>
                <a:lnSpc>
                  <a:spcPct val="100000"/>
                </a:lnSpc>
                <a:spcBef>
                  <a:spcPct val="0"/>
                </a:spcBef>
                <a:buFontTx/>
                <a:buNone/>
              </a:pPr>
              <a:t>23</a:t>
            </a:fld>
            <a:endParaRPr lang="zh-CN" altLang="en-US" sz="900">
              <a:solidFill>
                <a:srgbClr val="898989"/>
              </a:solidFill>
            </a:endParaRPr>
          </a:p>
        </p:txBody>
      </p:sp>
      <p:pic>
        <p:nvPicPr>
          <p:cNvPr id="7578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541" y="857250"/>
            <a:ext cx="811291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23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第一，承办人对自己承办的本机关、本单位产生的国家秘密事项，按所涉及的国家秘密事项范围的规定“对号入座”，拟定密级、保密期限和知悉范围，并在国家秘密载体上做出国家秘密标志。属于纸质文件、资料的，还应当对文中涉密的段落、文字、数据等做出密点标注。然后呈报本机关、本单位定密责任人审核。</a:t>
            </a:r>
            <a:endParaRPr lang="zh-CN" altLang="en-US" dirty="0"/>
          </a:p>
        </p:txBody>
      </p:sp>
    </p:spTree>
    <p:extLst>
      <p:ext uri="{BB962C8B-B14F-4D97-AF65-F5344CB8AC3E}">
        <p14:creationId xmlns:p14="http://schemas.microsoft.com/office/powerpoint/2010/main" val="1698635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indent="279400" fontAlgn="base">
              <a:spcAft>
                <a:spcPct val="0"/>
              </a:spcAft>
            </a:pPr>
            <a:r>
              <a:rPr lang="zh-CN" altLang="en-US" sz="2800" dirty="0" smtClean="0">
                <a:solidFill>
                  <a:schemeClr val="tx1"/>
                </a:solidFill>
                <a:latin typeface="Arial" pitchFamily="34" charset="0"/>
                <a:ea typeface="宋体" pitchFamily="2" charset="-122"/>
                <a:cs typeface="宋体" pitchFamily="2" charset="-122"/>
              </a:rPr>
              <a:t/>
            </a:r>
            <a:br>
              <a:rPr lang="zh-CN" altLang="en-US" sz="2800" dirty="0" smtClean="0">
                <a:solidFill>
                  <a:schemeClr val="tx1"/>
                </a:solidFill>
                <a:latin typeface="Arial" pitchFamily="34" charset="0"/>
                <a:ea typeface="宋体" pitchFamily="2" charset="-122"/>
                <a:cs typeface="宋体" pitchFamily="2" charset="-122"/>
              </a:rPr>
            </a:br>
            <a:r>
              <a:rPr lang="zh-CN" altLang="en-US" sz="3100" dirty="0" smtClean="0">
                <a:solidFill>
                  <a:srgbClr val="E36C0A"/>
                </a:solidFill>
                <a:latin typeface="楷体" pitchFamily="49" charset="-122"/>
                <a:ea typeface="楷体" pitchFamily="49" charset="-122"/>
                <a:cs typeface="Tahoma" pitchFamily="34" charset="0"/>
              </a:rPr>
              <a:t>国家秘密确定审批表</a:t>
            </a:r>
            <a:r>
              <a:rPr lang="zh-CN" altLang="en-US" sz="3100" dirty="0" smtClean="0">
                <a:solidFill>
                  <a:schemeClr val="tx1"/>
                </a:solidFill>
                <a:latin typeface="Arial" pitchFamily="34" charset="0"/>
                <a:ea typeface="宋体" pitchFamily="2" charset="-122"/>
                <a:cs typeface="宋体" pitchFamily="2" charset="-122"/>
              </a:rPr>
              <a:t/>
            </a:r>
            <a:br>
              <a:rPr lang="zh-CN" altLang="en-US" sz="3100" dirty="0" smtClean="0">
                <a:solidFill>
                  <a:schemeClr val="tx1"/>
                </a:solidFill>
                <a:latin typeface="Arial" pitchFamily="34" charset="0"/>
                <a:ea typeface="宋体" pitchFamily="2" charset="-122"/>
                <a:cs typeface="宋体" pitchFamily="2" charset="-122"/>
              </a:rPr>
            </a:br>
            <a:r>
              <a:rPr lang="zh-CN" altLang="en-US" sz="3100" dirty="0" smtClean="0">
                <a:solidFill>
                  <a:srgbClr val="E36C0A"/>
                </a:solidFill>
                <a:latin typeface="楷体" pitchFamily="49" charset="-122"/>
                <a:ea typeface="楷体" pitchFamily="49" charset="-122"/>
                <a:cs typeface="Tahoma" pitchFamily="34" charset="0"/>
              </a:rPr>
              <a:t>部门：                       填表日期：</a:t>
            </a:r>
            <a:r>
              <a:rPr lang="zh-CN" altLang="en-US" sz="6600" dirty="0" smtClean="0">
                <a:solidFill>
                  <a:schemeClr val="tx1"/>
                </a:solidFill>
                <a:latin typeface="Arial" pitchFamily="34" charset="0"/>
                <a:ea typeface="宋体" pitchFamily="2" charset="-122"/>
                <a:cs typeface="宋体" pitchFamily="2" charset="-122"/>
              </a:rPr>
              <a:t/>
            </a:r>
            <a:br>
              <a:rPr lang="zh-CN" altLang="en-US" sz="6600" dirty="0" smtClean="0">
                <a:solidFill>
                  <a:schemeClr val="tx1"/>
                </a:solidFill>
                <a:latin typeface="Arial" pitchFamily="34" charset="0"/>
                <a:ea typeface="宋体" pitchFamily="2" charset="-122"/>
                <a:cs typeface="宋体" pitchFamily="2" charset="-122"/>
              </a:rPr>
            </a:br>
            <a:endParaRPr lang="zh-CN" altLang="en-US" dirty="0"/>
          </a:p>
        </p:txBody>
      </p:sp>
      <p:graphicFrame>
        <p:nvGraphicFramePr>
          <p:cNvPr id="4" name="内容占位符 3"/>
          <p:cNvGraphicFramePr>
            <a:graphicFrameLocks noGrp="1"/>
          </p:cNvGraphicFramePr>
          <p:nvPr>
            <p:ph idx="1"/>
          </p:nvPr>
        </p:nvGraphicFramePr>
        <p:xfrm>
          <a:off x="642910" y="1785926"/>
          <a:ext cx="8215372" cy="4786429"/>
        </p:xfrm>
        <a:graphic>
          <a:graphicData uri="http://schemas.openxmlformats.org/drawingml/2006/table">
            <a:tbl>
              <a:tblPr/>
              <a:tblGrid>
                <a:gridCol w="2053843"/>
                <a:gridCol w="2053843"/>
                <a:gridCol w="2053843"/>
                <a:gridCol w="2053843"/>
              </a:tblGrid>
              <a:tr h="371886">
                <a:tc>
                  <a:txBody>
                    <a:bodyPr/>
                    <a:lstStyle/>
                    <a:p>
                      <a:pPr indent="279400">
                        <a:spcAft>
                          <a:spcPts val="0"/>
                        </a:spcAft>
                      </a:pPr>
                      <a:r>
                        <a:rPr lang="zh-CN" sz="2000" kern="100" dirty="0">
                          <a:solidFill>
                            <a:srgbClr val="E36C0A"/>
                          </a:solidFill>
                          <a:latin typeface="Tahoma"/>
                          <a:ea typeface="楷体"/>
                          <a:cs typeface="Times New Roman"/>
                        </a:rPr>
                        <a:t>事项名称</a:t>
                      </a:r>
                      <a:endParaRPr lang="zh-CN" sz="2000" kern="100" dirty="0">
                        <a:latin typeface="Tahoma"/>
                        <a:ea typeface="微软雅黑"/>
                        <a:cs typeface="Times New Roman"/>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79400">
                        <a:spcAft>
                          <a:spcPts val="0"/>
                        </a:spcAft>
                      </a:pPr>
                      <a:endParaRPr lang="en-US" sz="2000" kern="100">
                        <a:solidFill>
                          <a:srgbClr val="E36C0A"/>
                        </a:solidFill>
                        <a:latin typeface="楷体"/>
                        <a:ea typeface="微软雅黑"/>
                        <a:cs typeface="Times New Roman"/>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554467">
                <a:tc rowSpan="2">
                  <a:txBody>
                    <a:bodyPr/>
                    <a:lstStyle/>
                    <a:p>
                      <a:pPr indent="279400">
                        <a:spcAft>
                          <a:spcPts val="0"/>
                        </a:spcAft>
                      </a:pPr>
                      <a:r>
                        <a:rPr lang="zh-CN" sz="2000" kern="100">
                          <a:solidFill>
                            <a:srgbClr val="E36C0A"/>
                          </a:solidFill>
                          <a:latin typeface="Tahoma"/>
                          <a:ea typeface="楷体"/>
                          <a:cs typeface="Times New Roman"/>
                        </a:rPr>
                        <a:t>拟定情况</a:t>
                      </a:r>
                      <a:endParaRPr lang="zh-CN" sz="2000" kern="100">
                        <a:latin typeface="Tahoma"/>
                        <a:ea typeface="微软雅黑"/>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9400">
                        <a:spcAft>
                          <a:spcPts val="0"/>
                        </a:spcAft>
                      </a:pPr>
                      <a:r>
                        <a:rPr lang="zh-CN" sz="2000" kern="100">
                          <a:solidFill>
                            <a:srgbClr val="E36C0A"/>
                          </a:solidFill>
                          <a:latin typeface="Tahoma"/>
                          <a:ea typeface="楷体"/>
                          <a:cs typeface="Times New Roman"/>
                        </a:rPr>
                        <a:t>密级</a:t>
                      </a:r>
                      <a:endParaRPr lang="zh-CN" sz="2000" kern="100">
                        <a:latin typeface="Tahoma"/>
                        <a:ea typeface="微软雅黑"/>
                        <a:cs typeface="Times New Roman"/>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9400">
                        <a:spcAft>
                          <a:spcPts val="0"/>
                        </a:spcAft>
                      </a:pPr>
                      <a:r>
                        <a:rPr lang="zh-CN" sz="2000" kern="100">
                          <a:solidFill>
                            <a:srgbClr val="E36C0A"/>
                          </a:solidFill>
                          <a:latin typeface="Tahoma"/>
                          <a:ea typeface="楷体"/>
                          <a:cs typeface="Times New Roman"/>
                        </a:rPr>
                        <a:t>保密期限</a:t>
                      </a:r>
                      <a:endParaRPr lang="zh-CN" sz="2000" kern="100">
                        <a:latin typeface="Tahoma"/>
                        <a:ea typeface="微软雅黑"/>
                        <a:cs typeface="Times New Roman"/>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9400">
                        <a:spcAft>
                          <a:spcPts val="0"/>
                        </a:spcAft>
                      </a:pPr>
                      <a:r>
                        <a:rPr lang="zh-CN" sz="2000" kern="100">
                          <a:solidFill>
                            <a:srgbClr val="E36C0A"/>
                          </a:solidFill>
                          <a:latin typeface="Tahoma"/>
                          <a:ea typeface="楷体"/>
                          <a:cs typeface="Times New Roman"/>
                        </a:rPr>
                        <a:t>知悉范围</a:t>
                      </a:r>
                      <a:endParaRPr lang="zh-CN" sz="2000" kern="100">
                        <a:latin typeface="Tahoma"/>
                        <a:ea typeface="微软雅黑"/>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4467">
                <a:tc vMerge="1">
                  <a:txBody>
                    <a:bodyPr/>
                    <a:lstStyle/>
                    <a:p>
                      <a:endParaRPr lang="zh-CN" altLang="en-US"/>
                    </a:p>
                  </a:txBody>
                  <a:tcPr/>
                </a:tc>
                <a:tc>
                  <a:txBody>
                    <a:bodyPr/>
                    <a:lstStyle/>
                    <a:p>
                      <a:pPr indent="279400">
                        <a:spcAft>
                          <a:spcPts val="0"/>
                        </a:spcAft>
                      </a:pPr>
                      <a:endParaRPr lang="en-US" sz="2000" kern="100">
                        <a:solidFill>
                          <a:srgbClr val="E36C0A"/>
                        </a:solidFill>
                        <a:latin typeface="楷体"/>
                        <a:ea typeface="微软雅黑"/>
                        <a:cs typeface="Times New Roman"/>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9400">
                        <a:spcAft>
                          <a:spcPts val="0"/>
                        </a:spcAft>
                      </a:pPr>
                      <a:endParaRPr lang="en-US" sz="2000" kern="100">
                        <a:solidFill>
                          <a:srgbClr val="E36C0A"/>
                        </a:solidFill>
                        <a:latin typeface="楷体"/>
                        <a:ea typeface="微软雅黑"/>
                        <a:cs typeface="Times New Roman"/>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9400">
                        <a:spcAft>
                          <a:spcPts val="0"/>
                        </a:spcAft>
                      </a:pPr>
                      <a:endParaRPr lang="en-US" sz="2000" kern="100">
                        <a:solidFill>
                          <a:srgbClr val="E36C0A"/>
                        </a:solidFill>
                        <a:latin typeface="楷体"/>
                        <a:ea typeface="微软雅黑"/>
                        <a:cs typeface="Times New Roman"/>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4160">
                <a:tc>
                  <a:txBody>
                    <a:bodyPr/>
                    <a:lstStyle/>
                    <a:p>
                      <a:pPr indent="279400">
                        <a:spcAft>
                          <a:spcPts val="0"/>
                        </a:spcAft>
                      </a:pPr>
                      <a:r>
                        <a:rPr lang="zh-CN" sz="2000" kern="100">
                          <a:solidFill>
                            <a:srgbClr val="E36C0A"/>
                          </a:solidFill>
                          <a:latin typeface="Tahoma"/>
                          <a:ea typeface="楷体"/>
                          <a:cs typeface="Times New Roman"/>
                        </a:rPr>
                        <a:t>定</a:t>
                      </a:r>
                      <a:r>
                        <a:rPr lang="en-US" sz="2000" kern="100">
                          <a:solidFill>
                            <a:srgbClr val="E36C0A"/>
                          </a:solidFill>
                          <a:latin typeface="Tahoma"/>
                          <a:ea typeface="楷体"/>
                          <a:cs typeface="Times New Roman"/>
                        </a:rPr>
                        <a:t>      </a:t>
                      </a:r>
                      <a:r>
                        <a:rPr lang="zh-CN" sz="2000" kern="100">
                          <a:solidFill>
                            <a:srgbClr val="E36C0A"/>
                          </a:solidFill>
                          <a:latin typeface="Tahoma"/>
                          <a:ea typeface="楷体"/>
                          <a:cs typeface="Times New Roman"/>
                        </a:rPr>
                        <a:t>密</a:t>
                      </a:r>
                      <a:endParaRPr lang="zh-CN" sz="2000" kern="100">
                        <a:latin typeface="Tahoma"/>
                        <a:ea typeface="微软雅黑"/>
                        <a:cs typeface="Times New Roman"/>
                      </a:endParaRPr>
                    </a:p>
                    <a:p>
                      <a:pPr indent="279400">
                        <a:spcAft>
                          <a:spcPts val="0"/>
                        </a:spcAft>
                      </a:pPr>
                      <a:r>
                        <a:rPr lang="zh-CN" sz="2000" kern="100">
                          <a:solidFill>
                            <a:srgbClr val="E36C0A"/>
                          </a:solidFill>
                          <a:latin typeface="Tahoma"/>
                          <a:ea typeface="楷体"/>
                          <a:cs typeface="Times New Roman"/>
                        </a:rPr>
                        <a:t>依据和理由</a:t>
                      </a:r>
                      <a:endParaRPr lang="zh-CN" sz="2000" kern="100">
                        <a:latin typeface="Tahoma"/>
                        <a:ea typeface="微软雅黑"/>
                        <a:cs typeface="Times New Roman"/>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79400">
                        <a:spcAft>
                          <a:spcPts val="0"/>
                        </a:spcAft>
                      </a:pPr>
                      <a:endParaRPr lang="en-US" sz="2000" kern="100" dirty="0">
                        <a:solidFill>
                          <a:srgbClr val="E36C0A"/>
                        </a:solidFill>
                        <a:latin typeface="楷体"/>
                        <a:ea typeface="微软雅黑"/>
                        <a:cs typeface="Times New Roman"/>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701489">
                <a:tc>
                  <a:txBody>
                    <a:bodyPr/>
                    <a:lstStyle/>
                    <a:p>
                      <a:pPr indent="279400">
                        <a:spcAft>
                          <a:spcPts val="0"/>
                        </a:spcAft>
                      </a:pPr>
                      <a:r>
                        <a:rPr lang="zh-CN" sz="2000" kern="100">
                          <a:solidFill>
                            <a:srgbClr val="E36C0A"/>
                          </a:solidFill>
                          <a:latin typeface="Tahoma"/>
                          <a:ea typeface="楷体"/>
                          <a:cs typeface="Times New Roman"/>
                        </a:rPr>
                        <a:t>承办人意见</a:t>
                      </a:r>
                      <a:endParaRPr lang="zh-CN" sz="2000" kern="100">
                        <a:latin typeface="Tahoma"/>
                        <a:ea typeface="微软雅黑"/>
                        <a:cs typeface="Times New Roman"/>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79400">
                        <a:spcAft>
                          <a:spcPts val="0"/>
                        </a:spcAft>
                      </a:pPr>
                      <a:endParaRPr lang="en-US" sz="2000" kern="100" dirty="0">
                        <a:solidFill>
                          <a:srgbClr val="E36C0A"/>
                        </a:solidFill>
                        <a:latin typeface="楷体"/>
                        <a:ea typeface="微软雅黑"/>
                        <a:cs typeface="Times New Roman"/>
                      </a:endParaRPr>
                    </a:p>
                    <a:p>
                      <a:pPr indent="279400">
                        <a:spcAft>
                          <a:spcPts val="0"/>
                        </a:spcAft>
                      </a:pPr>
                      <a:r>
                        <a:rPr lang="zh-CN" sz="2000" kern="100" dirty="0">
                          <a:solidFill>
                            <a:srgbClr val="E36C0A"/>
                          </a:solidFill>
                          <a:latin typeface="Tahoma"/>
                          <a:ea typeface="楷体"/>
                          <a:cs typeface="Times New Roman"/>
                        </a:rPr>
                        <a:t>承办人（签名）：</a:t>
                      </a:r>
                      <a:endParaRPr lang="zh-CN" sz="2000" kern="100" dirty="0">
                        <a:latin typeface="Tahoma"/>
                        <a:ea typeface="微软雅黑"/>
                        <a:cs typeface="Times New Roman"/>
                      </a:endParaRPr>
                    </a:p>
                    <a:p>
                      <a:pPr indent="279400">
                        <a:spcAft>
                          <a:spcPts val="0"/>
                        </a:spcAft>
                      </a:pPr>
                      <a:r>
                        <a:rPr lang="en-US" sz="2000" kern="100" dirty="0">
                          <a:solidFill>
                            <a:srgbClr val="E36C0A"/>
                          </a:solidFill>
                          <a:latin typeface="楷体"/>
                          <a:ea typeface="微软雅黑"/>
                          <a:cs typeface="Times New Roman"/>
                        </a:rPr>
                        <a:t>      </a:t>
                      </a:r>
                      <a:r>
                        <a:rPr lang="zh-CN" sz="2000" kern="100" dirty="0">
                          <a:solidFill>
                            <a:srgbClr val="E36C0A"/>
                          </a:solidFill>
                          <a:latin typeface="Tahoma"/>
                          <a:ea typeface="楷体"/>
                          <a:cs typeface="Times New Roman"/>
                        </a:rPr>
                        <a:t>年  月  日</a:t>
                      </a:r>
                      <a:endParaRPr lang="zh-CN" sz="2000" kern="100" dirty="0">
                        <a:latin typeface="Tahoma"/>
                        <a:ea typeface="微软雅黑"/>
                        <a:cs typeface="Times New Roman"/>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949877">
                <a:tc>
                  <a:txBody>
                    <a:bodyPr/>
                    <a:lstStyle/>
                    <a:p>
                      <a:pPr indent="279400">
                        <a:spcAft>
                          <a:spcPts val="0"/>
                        </a:spcAft>
                      </a:pPr>
                      <a:r>
                        <a:rPr lang="zh-CN" sz="2000" kern="100">
                          <a:solidFill>
                            <a:srgbClr val="E36C0A"/>
                          </a:solidFill>
                          <a:latin typeface="Tahoma"/>
                          <a:ea typeface="楷体"/>
                          <a:cs typeface="Times New Roman"/>
                        </a:rPr>
                        <a:t>定密责任人</a:t>
                      </a:r>
                      <a:endParaRPr lang="zh-CN" sz="2000" kern="100">
                        <a:latin typeface="Tahoma"/>
                        <a:ea typeface="微软雅黑"/>
                        <a:cs typeface="Times New Roman"/>
                      </a:endParaRPr>
                    </a:p>
                    <a:p>
                      <a:pPr indent="279400">
                        <a:spcAft>
                          <a:spcPts val="0"/>
                        </a:spcAft>
                      </a:pPr>
                      <a:r>
                        <a:rPr lang="zh-CN" sz="2000" kern="100">
                          <a:solidFill>
                            <a:srgbClr val="E36C0A"/>
                          </a:solidFill>
                          <a:latin typeface="Tahoma"/>
                          <a:ea typeface="楷体"/>
                          <a:cs typeface="Times New Roman"/>
                        </a:rPr>
                        <a:t>意</a:t>
                      </a:r>
                      <a:r>
                        <a:rPr lang="en-US" sz="2000" kern="100">
                          <a:solidFill>
                            <a:srgbClr val="E36C0A"/>
                          </a:solidFill>
                          <a:latin typeface="Tahoma"/>
                          <a:ea typeface="楷体"/>
                          <a:cs typeface="Times New Roman"/>
                        </a:rPr>
                        <a:t>      </a:t>
                      </a:r>
                      <a:r>
                        <a:rPr lang="zh-CN" sz="2000" kern="100">
                          <a:solidFill>
                            <a:srgbClr val="E36C0A"/>
                          </a:solidFill>
                          <a:latin typeface="Tahoma"/>
                          <a:ea typeface="楷体"/>
                          <a:cs typeface="Times New Roman"/>
                        </a:rPr>
                        <a:t>见</a:t>
                      </a:r>
                      <a:endParaRPr lang="zh-CN" sz="2000" kern="100">
                        <a:latin typeface="Tahoma"/>
                        <a:ea typeface="微软雅黑"/>
                        <a:cs typeface="Times New Roman"/>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79400">
                        <a:spcAft>
                          <a:spcPts val="0"/>
                        </a:spcAft>
                      </a:pPr>
                      <a:endParaRPr lang="en-US" sz="2000" kern="100" dirty="0">
                        <a:solidFill>
                          <a:srgbClr val="E36C0A"/>
                        </a:solidFill>
                        <a:latin typeface="楷体"/>
                        <a:ea typeface="微软雅黑"/>
                        <a:cs typeface="Times New Roman"/>
                      </a:endParaRPr>
                    </a:p>
                    <a:p>
                      <a:pPr indent="279400">
                        <a:spcAft>
                          <a:spcPts val="0"/>
                        </a:spcAft>
                      </a:pPr>
                      <a:r>
                        <a:rPr lang="zh-CN" sz="2000" kern="100" dirty="0">
                          <a:solidFill>
                            <a:srgbClr val="E36C0A"/>
                          </a:solidFill>
                          <a:latin typeface="Tahoma"/>
                          <a:ea typeface="楷体"/>
                          <a:cs typeface="Times New Roman"/>
                        </a:rPr>
                        <a:t>定密责任人（签名）：</a:t>
                      </a:r>
                      <a:endParaRPr lang="zh-CN" sz="2000" kern="100" dirty="0">
                        <a:latin typeface="Tahoma"/>
                        <a:ea typeface="微软雅黑"/>
                        <a:cs typeface="Times New Roman"/>
                      </a:endParaRPr>
                    </a:p>
                    <a:p>
                      <a:pPr indent="279400">
                        <a:spcAft>
                          <a:spcPts val="0"/>
                        </a:spcAft>
                      </a:pPr>
                      <a:r>
                        <a:rPr lang="en-US" sz="2000" kern="100" dirty="0">
                          <a:solidFill>
                            <a:srgbClr val="E36C0A"/>
                          </a:solidFill>
                          <a:latin typeface="楷体"/>
                          <a:ea typeface="微软雅黑"/>
                          <a:cs typeface="Times New Roman"/>
                        </a:rPr>
                        <a:t>      </a:t>
                      </a:r>
                      <a:r>
                        <a:rPr lang="zh-CN" sz="2000" kern="100" dirty="0">
                          <a:solidFill>
                            <a:srgbClr val="E36C0A"/>
                          </a:solidFill>
                          <a:latin typeface="Tahoma"/>
                          <a:ea typeface="楷体"/>
                          <a:cs typeface="Times New Roman"/>
                        </a:rPr>
                        <a:t>年  月  日</a:t>
                      </a:r>
                      <a:endParaRPr lang="zh-CN" sz="2000" kern="100" dirty="0">
                        <a:latin typeface="Tahoma"/>
                        <a:ea typeface="微软雅黑"/>
                        <a:cs typeface="Times New Roman"/>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
        <p:nvSpPr>
          <p:cNvPr id="2049" name="Rectangle 1"/>
          <p:cNvSpPr>
            <a:spLocks noChangeArrowheads="1"/>
          </p:cNvSpPr>
          <p:nvPr/>
        </p:nvSpPr>
        <p:spPr bwMode="auto">
          <a:xfrm>
            <a:off x="0" y="0"/>
            <a:ext cx="3877985" cy="2616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7940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smtClean="0">
                <a:ln>
                  <a:noFill/>
                </a:ln>
                <a:solidFill>
                  <a:srgbClr val="E36C0A"/>
                </a:solidFill>
                <a:effectLst/>
                <a:latin typeface="楷体" pitchFamily="49" charset="-122"/>
                <a:ea typeface="楷体" pitchFamily="49" charset="-122"/>
                <a:cs typeface="Tahoma" pitchFamily="34" charset="0"/>
              </a:rPr>
              <a:t>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17480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第二，定密责任人对承办人拟定国家秘密事项的依据是否正确，所拟定国家秘密事项的密级、保密期限、知悉范围是否准确，所标注的国家秘密标志是否规范完整等情况进行审核；同意拟定意见的，对承办人的定密意见予以批准；不同意的，可直接予以纠正或者退回承办人重新办理。</a:t>
            </a:r>
            <a:endParaRPr lang="zh-CN" altLang="en-US" dirty="0"/>
          </a:p>
        </p:txBody>
      </p:sp>
    </p:spTree>
    <p:extLst>
      <p:ext uri="{BB962C8B-B14F-4D97-AF65-F5344CB8AC3E}">
        <p14:creationId xmlns:p14="http://schemas.microsoft.com/office/powerpoint/2010/main" val="154617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第三，定密责任人在对国家秘密审核批准后，应当签署批准意见，做出国家秘密标志。不能做出国家秘密标志的，以产生该事项的机关、单位的名义，以书面方式通知知悉范围内的机关、单位或者人员。在国家秘密确定过程中形成的承办人意见、定密责任人审核意见等工作情况，应当作出文字记载，并存档备查。</a:t>
            </a:r>
            <a:endParaRPr lang="zh-CN" altLang="en-US" dirty="0"/>
          </a:p>
        </p:txBody>
      </p:sp>
    </p:spTree>
    <p:extLst>
      <p:ext uri="{BB962C8B-B14F-4D97-AF65-F5344CB8AC3E}">
        <p14:creationId xmlns:p14="http://schemas.microsoft.com/office/powerpoint/2010/main" val="1999012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案例分析</a:t>
            </a:r>
            <a:endParaRPr lang="zh-CN" altLang="en-US" dirty="0"/>
          </a:p>
        </p:txBody>
      </p:sp>
      <p:sp>
        <p:nvSpPr>
          <p:cNvPr id="3" name="内容占位符 2"/>
          <p:cNvSpPr>
            <a:spLocks noGrp="1"/>
          </p:cNvSpPr>
          <p:nvPr>
            <p:ph idx="1"/>
          </p:nvPr>
        </p:nvSpPr>
        <p:spPr/>
        <p:txBody>
          <a:bodyPr>
            <a:normAutofit/>
          </a:bodyPr>
          <a:lstStyle/>
          <a:p>
            <a:r>
              <a:rPr lang="zh-CN" altLang="en-US" dirty="0" smtClean="0"/>
              <a:t> 如某单位根据工作需要，确定分管业务工作的负责人赵某为定密责任人。该单位某部门工作人员钱某根据岗位职责，承担该文件起草工作，文件内容涉及国家秘密。钱某作为文件起草人员，即为承办人，应当按照以下程序对该文件进行定密：</a:t>
            </a:r>
          </a:p>
          <a:p>
            <a:endParaRPr lang="zh-CN" altLang="en-US" dirty="0"/>
          </a:p>
        </p:txBody>
      </p:sp>
    </p:spTree>
    <p:extLst>
      <p:ext uri="{BB962C8B-B14F-4D97-AF65-F5344CB8AC3E}">
        <p14:creationId xmlns:p14="http://schemas.microsoft.com/office/powerpoint/2010/main" val="14152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en-US" dirty="0" smtClean="0"/>
              <a:t>第一，钱某在起草文件时，对照相应的</a:t>
            </a:r>
            <a:r>
              <a:rPr lang="en-US" altLang="zh-CN" dirty="0" smtClean="0"/>
              <a:t>《××</a:t>
            </a:r>
            <a:r>
              <a:rPr lang="zh-CN" altLang="en-US" dirty="0" smtClean="0"/>
              <a:t>工作国家秘密范围的规定</a:t>
            </a:r>
            <a:r>
              <a:rPr lang="en-US" altLang="zh-CN" dirty="0" smtClean="0"/>
              <a:t>》</a:t>
            </a:r>
            <a:r>
              <a:rPr lang="zh-CN" altLang="en-US" dirty="0" smtClean="0"/>
              <a:t>，将文件确定为机密级，保密期限为</a:t>
            </a:r>
            <a:r>
              <a:rPr lang="en-US" dirty="0" smtClean="0"/>
              <a:t>6</a:t>
            </a:r>
            <a:r>
              <a:rPr lang="zh-CN" altLang="en-US" dirty="0" smtClean="0"/>
              <a:t>个月，知悉范围为有关工作人员，并在文件首页左上角做出国家秘密标志，即“机密★</a:t>
            </a:r>
            <a:r>
              <a:rPr lang="en-US" dirty="0" smtClean="0"/>
              <a:t>6</a:t>
            </a:r>
            <a:r>
              <a:rPr lang="zh-CN" altLang="en-US" dirty="0" smtClean="0"/>
              <a:t>月”。同时，在文中涉密段落、字句或数据的位置，做出密点标注。</a:t>
            </a:r>
          </a:p>
          <a:p>
            <a:r>
              <a:rPr lang="zh-CN" altLang="en-US" dirty="0" smtClean="0"/>
              <a:t>第二，将草拟的拟定密的文件报送定密责任人赵某审核。赵某对钱某所提交的定密依据和拟定的密级、保密期限、知悉范围、密点标注，依据相关规定进行审核，同意承办人意见即签字批准，不同意的，应当向承办人提出疑义或在自身权限范围内直接定密。并在文件右上正式标注国家秘密标志（可以采用加盖相应标志“印戳”的方式），至此即完成定密程序。</a:t>
            </a:r>
          </a:p>
          <a:p>
            <a:r>
              <a:rPr lang="zh-CN" altLang="en-US" dirty="0" smtClean="0"/>
              <a:t>第三，文件正式印发后，应当将记载定密过程的文字材料和文件原稿等一并归档备查。</a:t>
            </a:r>
          </a:p>
          <a:p>
            <a:endParaRPr lang="zh-CN" altLang="en-US" dirty="0"/>
          </a:p>
        </p:txBody>
      </p:sp>
    </p:spTree>
    <p:extLst>
      <p:ext uri="{BB962C8B-B14F-4D97-AF65-F5344CB8AC3E}">
        <p14:creationId xmlns:p14="http://schemas.microsoft.com/office/powerpoint/2010/main" val="1642135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t>
            </a:r>
            <a:r>
              <a:rPr kumimoji="1" lang="zh-CN" altLang="en-US" dirty="0" smtClean="0"/>
              <a:t>保密法</a:t>
            </a:r>
            <a:r>
              <a:rPr kumimoji="1" lang="en-US" altLang="zh-CN" dirty="0" smtClean="0"/>
              <a:t>》</a:t>
            </a:r>
            <a:endParaRPr kumimoji="1" lang="zh-CN" altLang="en-US" dirty="0"/>
          </a:p>
        </p:txBody>
      </p:sp>
      <p:sp>
        <p:nvSpPr>
          <p:cNvPr id="3" name="内容占位符 2"/>
          <p:cNvSpPr>
            <a:spLocks noGrp="1"/>
          </p:cNvSpPr>
          <p:nvPr>
            <p:ph idx="1"/>
          </p:nvPr>
        </p:nvSpPr>
        <p:spPr/>
        <p:txBody>
          <a:bodyPr/>
          <a:lstStyle/>
          <a:p>
            <a:r>
              <a:rPr lang="zh-CN" altLang="en-US" b="1" dirty="0"/>
              <a:t>第十条 </a:t>
            </a:r>
          </a:p>
          <a:p>
            <a:r>
              <a:rPr lang="zh-CN" altLang="en-US" dirty="0"/>
              <a:t>国家秘密的密级分为绝密、机密、秘密三级。 绝密级国家秘密是最重要的国家秘密，泄露会使国家安全和利益遭受特别严重的损害；机密级国家秘密是重要的国家秘密，泄露会使国家安全和利益遭受严重的损害；秘密级国家秘密是一般的国家秘密，泄露会使国家安全和利益遭受损害。</a:t>
            </a:r>
          </a:p>
          <a:p>
            <a:endParaRPr kumimoji="1" lang="zh-CN" altLang="en-US" dirty="0"/>
          </a:p>
        </p:txBody>
      </p:sp>
    </p:spTree>
    <p:extLst>
      <p:ext uri="{BB962C8B-B14F-4D97-AF65-F5344CB8AC3E}">
        <p14:creationId xmlns:p14="http://schemas.microsoft.com/office/powerpoint/2010/main" val="1974663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1414"/>
            <a:ext cx="8229600" cy="6786586"/>
          </a:xfrm>
        </p:spPr>
        <p:txBody>
          <a:bodyPr>
            <a:normAutofit fontScale="62500" lnSpcReduction="20000"/>
          </a:bodyPr>
          <a:lstStyle/>
          <a:p>
            <a:pPr lvl="0"/>
            <a:r>
              <a:rPr lang="zh-CN" altLang="en-US" b="1" dirty="0" smtClean="0">
                <a:solidFill>
                  <a:srgbClr val="FF0000"/>
                </a:solidFill>
                <a:latin typeface="Arial" pitchFamily="34" charset="0"/>
                <a:ea typeface="仿宋_GB2312" charset="-122"/>
                <a:cs typeface="ATC-6c494eea4e2d9ed17b80*+Aril"/>
              </a:rPr>
              <a:t>机密 </a:t>
            </a:r>
            <a:r>
              <a:rPr lang="en-US" altLang="zh-CN" b="1" dirty="0" smtClean="0">
                <a:solidFill>
                  <a:srgbClr val="FF0000"/>
                </a:solidFill>
              </a:rPr>
              <a:t>★</a:t>
            </a:r>
            <a:r>
              <a:rPr lang="en-US" altLang="zh-CN" b="1" dirty="0" smtClean="0">
                <a:solidFill>
                  <a:srgbClr val="FF0000"/>
                </a:solidFill>
                <a:latin typeface="Arial" pitchFamily="34" charset="0"/>
                <a:ea typeface="仿宋_GB2312" charset="-122"/>
                <a:cs typeface="ATC-6c494eea4e2d9ed17b80*+Aril"/>
              </a:rPr>
              <a:t> 6</a:t>
            </a:r>
            <a:r>
              <a:rPr lang="zh-CN" altLang="en-US" b="1" dirty="0" smtClean="0">
                <a:solidFill>
                  <a:srgbClr val="FF0000"/>
                </a:solidFill>
                <a:latin typeface="Arial" pitchFamily="34" charset="0"/>
                <a:ea typeface="仿宋_GB2312" charset="-122"/>
                <a:cs typeface="ATC-6c494eea4e2d9ed17b80*+Aril"/>
              </a:rPr>
              <a:t> 个月                            </a:t>
            </a:r>
            <a:r>
              <a:rPr lang="en-US" altLang="zh-CN" b="1" dirty="0" smtClean="0">
                <a:solidFill>
                  <a:srgbClr val="FF0000"/>
                </a:solidFill>
              </a:rPr>
              <a:t>×××</a:t>
            </a:r>
            <a:r>
              <a:rPr lang="zh-CN" altLang="en-US" b="1" dirty="0" smtClean="0">
                <a:solidFill>
                  <a:srgbClr val="FF0000"/>
                </a:solidFill>
              </a:rPr>
              <a:t>文件</a:t>
            </a:r>
            <a:endParaRPr lang="zh-CN" altLang="en-US" dirty="0" smtClean="0">
              <a:solidFill>
                <a:srgbClr val="FF0000"/>
              </a:solidFill>
            </a:endParaRPr>
          </a:p>
          <a:p>
            <a:pPr algn="ctr"/>
            <a:r>
              <a:rPr lang="en-US" b="1" dirty="0" smtClean="0">
                <a:solidFill>
                  <a:srgbClr val="FF0000"/>
                </a:solidFill>
              </a:rPr>
              <a:t> </a:t>
            </a:r>
            <a:endParaRPr lang="zh-CN" altLang="en-US" dirty="0" smtClean="0">
              <a:solidFill>
                <a:srgbClr val="FF0000"/>
              </a:solidFill>
            </a:endParaRPr>
          </a:p>
          <a:p>
            <a:pPr algn="ctr"/>
            <a:r>
              <a:rPr lang="zh-CN" altLang="en-US" b="1" dirty="0" smtClean="0">
                <a:solidFill>
                  <a:srgbClr val="FF0000"/>
                </a:solidFill>
              </a:rPr>
              <a:t>（</a:t>
            </a:r>
            <a:r>
              <a:rPr lang="en-US" altLang="zh-CN" b="1" dirty="0" smtClean="0">
                <a:solidFill>
                  <a:srgbClr val="FF0000"/>
                </a:solidFill>
              </a:rPr>
              <a:t>××</a:t>
            </a:r>
            <a:r>
              <a:rPr lang="zh-CN" altLang="en-US" b="1" dirty="0" smtClean="0">
                <a:solidFill>
                  <a:srgbClr val="FF0000"/>
                </a:solidFill>
              </a:rPr>
              <a:t>办发</a:t>
            </a:r>
            <a:r>
              <a:rPr lang="en-US" altLang="zh-CN" b="1" dirty="0" smtClean="0">
                <a:solidFill>
                  <a:srgbClr val="FF0000"/>
                </a:solidFill>
              </a:rPr>
              <a:t>〔××〕××</a:t>
            </a:r>
            <a:r>
              <a:rPr lang="zh-CN" altLang="en-US" b="1" dirty="0" smtClean="0">
                <a:solidFill>
                  <a:srgbClr val="FF0000"/>
                </a:solidFill>
              </a:rPr>
              <a:t>号）</a:t>
            </a:r>
            <a:endParaRPr lang="zh-CN" altLang="en-US" dirty="0" smtClean="0">
              <a:solidFill>
                <a:srgbClr val="FF0000"/>
              </a:solidFill>
            </a:endParaRPr>
          </a:p>
          <a:p>
            <a:pPr algn="ctr"/>
            <a:r>
              <a:rPr lang="en-US" altLang="zh-CN" b="1" dirty="0" smtClean="0">
                <a:solidFill>
                  <a:srgbClr val="FF0000"/>
                </a:solidFill>
              </a:rPr>
              <a:t>—★—</a:t>
            </a:r>
            <a:endParaRPr lang="zh-CN" altLang="en-US" dirty="0" smtClean="0">
              <a:solidFill>
                <a:srgbClr val="FF0000"/>
              </a:solidFill>
            </a:endParaRPr>
          </a:p>
          <a:p>
            <a:r>
              <a:rPr lang="en-US" b="1" dirty="0" smtClean="0"/>
              <a:t> </a:t>
            </a:r>
            <a:endParaRPr lang="zh-CN" altLang="en-US" dirty="0" smtClean="0"/>
          </a:p>
          <a:p>
            <a:pPr algn="ctr"/>
            <a:r>
              <a:rPr lang="zh-CN" altLang="en-US" b="1" dirty="0" smtClean="0"/>
              <a:t>岳阳市群众工作促进和谐</a:t>
            </a:r>
            <a:endParaRPr lang="zh-CN" altLang="en-US" dirty="0" smtClean="0"/>
          </a:p>
          <a:p>
            <a:r>
              <a:rPr lang="en-US" b="1" dirty="0" smtClean="0"/>
              <a:t> </a:t>
            </a:r>
            <a:endParaRPr lang="zh-CN" altLang="en-US" dirty="0" smtClean="0"/>
          </a:p>
          <a:p>
            <a:r>
              <a:rPr lang="zh-CN" altLang="en-US" b="1" dirty="0" smtClean="0"/>
              <a:t>近年来，岳阳市广泛推行决策民意征询制度，把群众工作贯穿到党务工作和政府工作全过程，从沿湖风光带到保障性住房建设，从整治环洞庭湖造纸企业到南湖治污等实事，该市都充分听取群众意见。</a:t>
            </a:r>
            <a:endParaRPr lang="zh-CN" altLang="en-US" dirty="0" smtClean="0"/>
          </a:p>
          <a:p>
            <a:r>
              <a:rPr lang="en-US" altLang="zh-CN" b="1" dirty="0" smtClean="0"/>
              <a:t>〔</a:t>
            </a:r>
            <a:r>
              <a:rPr lang="zh-CN" altLang="en-US" b="1" dirty="0" smtClean="0"/>
              <a:t>秘</a:t>
            </a:r>
            <a:r>
              <a:rPr lang="en-US" altLang="zh-CN" b="1" dirty="0" smtClean="0"/>
              <a:t>〕“</a:t>
            </a:r>
            <a:r>
              <a:rPr lang="zh-CN" altLang="en-US" b="1" dirty="0" smtClean="0"/>
              <a:t>十一五”期间，岳阳</a:t>
            </a:r>
            <a:r>
              <a:rPr lang="en-US" altLang="zh-CN" b="1" dirty="0" smtClean="0"/>
              <a:t>GDP</a:t>
            </a:r>
            <a:r>
              <a:rPr lang="zh-CN" altLang="en-US" b="1" dirty="0" smtClean="0"/>
              <a:t>从</a:t>
            </a:r>
            <a:r>
              <a:rPr lang="en-US" altLang="zh-CN" b="1" dirty="0" smtClean="0"/>
              <a:t>2005</a:t>
            </a:r>
            <a:r>
              <a:rPr lang="zh-CN" altLang="en-US" b="1" dirty="0" smtClean="0"/>
              <a:t>年的</a:t>
            </a:r>
            <a:r>
              <a:rPr lang="en-US" altLang="zh-CN" b="1" dirty="0" smtClean="0"/>
              <a:t>628</a:t>
            </a:r>
            <a:r>
              <a:rPr lang="zh-CN" altLang="en-US" b="1" dirty="0" smtClean="0"/>
              <a:t>亿元增加到</a:t>
            </a:r>
            <a:r>
              <a:rPr lang="en-US" altLang="zh-CN" b="1" dirty="0" smtClean="0"/>
              <a:t>2010</a:t>
            </a:r>
            <a:r>
              <a:rPr lang="zh-CN" altLang="en-US" b="1" dirty="0" smtClean="0"/>
              <a:t>年的</a:t>
            </a:r>
            <a:r>
              <a:rPr lang="en-US" altLang="zh-CN" b="1" dirty="0" smtClean="0"/>
              <a:t>1539</a:t>
            </a:r>
            <a:r>
              <a:rPr lang="zh-CN" altLang="en-US" b="1" dirty="0" smtClean="0"/>
              <a:t>亿元，总量稳居全省第二，财政收入五年增加</a:t>
            </a:r>
            <a:r>
              <a:rPr lang="en-US" altLang="zh-CN" b="1" dirty="0" smtClean="0"/>
              <a:t>100</a:t>
            </a:r>
            <a:r>
              <a:rPr lang="zh-CN" altLang="en-US" b="1" dirty="0" smtClean="0"/>
              <a:t>亿元，新增财力</a:t>
            </a:r>
            <a:r>
              <a:rPr lang="en-US" altLang="zh-CN" b="1" dirty="0" smtClean="0"/>
              <a:t>70%</a:t>
            </a:r>
            <a:r>
              <a:rPr lang="zh-CN" altLang="en-US" b="1" dirty="0" smtClean="0"/>
              <a:t>用于改善民生支出。率先实现城镇“零就业”家庭动态清零、“三零”（服务零距离、药品零利润、医患零纠纷）社区卫生服务、爱心超市、乡乡有敬老院和在农村实施大面积危房改造。</a:t>
            </a:r>
            <a:r>
              <a:rPr lang="en-US" altLang="zh-CN" b="1" dirty="0" smtClean="0"/>
              <a:t>2700</a:t>
            </a:r>
            <a:r>
              <a:rPr lang="zh-CN" altLang="en-US" b="1" dirty="0" smtClean="0"/>
              <a:t>多名长年在洞庭湖漂泊的渔民上岸定居和解困工作全面完成，企业离退休人员基本养老金、国有企业下岗职工基本生活保障金按时发放率和社会化发放率达到</a:t>
            </a:r>
            <a:r>
              <a:rPr lang="en-US" altLang="zh-CN" b="1" dirty="0" smtClean="0"/>
              <a:t>100%</a:t>
            </a:r>
            <a:r>
              <a:rPr lang="zh-CN" altLang="en-US" b="1" dirty="0" smtClean="0"/>
              <a:t>，</a:t>
            </a:r>
            <a:r>
              <a:rPr lang="en-US" altLang="zh-CN" b="1" dirty="0" smtClean="0"/>
              <a:t>58.4</a:t>
            </a:r>
            <a:r>
              <a:rPr lang="zh-CN" altLang="en-US" b="1" dirty="0" smtClean="0"/>
              <a:t>万农村老人开始领取养老金。</a:t>
            </a:r>
            <a:endParaRPr lang="zh-CN" altLang="en-US" dirty="0" smtClean="0"/>
          </a:p>
          <a:p>
            <a:r>
              <a:rPr lang="en-US" altLang="zh-CN" b="1" dirty="0" smtClean="0"/>
              <a:t>〔</a:t>
            </a:r>
            <a:r>
              <a:rPr lang="zh-CN" altLang="en-US" b="1" dirty="0" smtClean="0"/>
              <a:t>机</a:t>
            </a:r>
            <a:r>
              <a:rPr lang="en-US" altLang="zh-CN" b="1" dirty="0" smtClean="0"/>
              <a:t>〕</a:t>
            </a:r>
            <a:r>
              <a:rPr lang="zh-CN" altLang="en-US" b="1" dirty="0" smtClean="0"/>
              <a:t>由市委书记倡导，</a:t>
            </a:r>
            <a:r>
              <a:rPr lang="en-US" b="1" dirty="0" smtClean="0"/>
              <a:t>2009</a:t>
            </a:r>
            <a:r>
              <a:rPr lang="zh-CN" altLang="en-US" b="1" dirty="0" smtClean="0"/>
              <a:t>年岳阳率先成立的特困家庭大病救助基金，目前已募集</a:t>
            </a:r>
            <a:r>
              <a:rPr lang="en-US" b="1" dirty="0" smtClean="0"/>
              <a:t>3300</a:t>
            </a:r>
            <a:r>
              <a:rPr lang="zh-CN" altLang="en-US" b="1" dirty="0" smtClean="0"/>
              <a:t>万元，目前该基金已救助特困大病患者</a:t>
            </a:r>
            <a:r>
              <a:rPr lang="en-US" b="1" dirty="0" smtClean="0"/>
              <a:t>238</a:t>
            </a:r>
            <a:r>
              <a:rPr lang="zh-CN" altLang="en-US" b="1" dirty="0" smtClean="0"/>
              <a:t>人次，最高救助额度达</a:t>
            </a:r>
            <a:r>
              <a:rPr lang="en-US" b="1" dirty="0" smtClean="0"/>
              <a:t>6</a:t>
            </a:r>
            <a:r>
              <a:rPr lang="zh-CN" altLang="en-US" b="1" dirty="0" smtClean="0"/>
              <a:t>万元。坚持领导干部联点和下基层制度，兔年春节前夕，市级领导分赴各县市区走访困难群众</a:t>
            </a:r>
            <a:r>
              <a:rPr lang="en-US" b="1" dirty="0" smtClean="0"/>
              <a:t>1000</a:t>
            </a:r>
            <a:r>
              <a:rPr lang="zh-CN" altLang="en-US" b="1" dirty="0" smtClean="0"/>
              <a:t>多户。</a:t>
            </a:r>
            <a:endParaRPr lang="zh-CN" altLang="en-US" dirty="0"/>
          </a:p>
        </p:txBody>
      </p:sp>
      <p:graphicFrame>
        <p:nvGraphicFramePr>
          <p:cNvPr id="4" name="表格 3"/>
          <p:cNvGraphicFramePr>
            <a:graphicFrameLocks noGrp="1"/>
          </p:cNvGraphicFramePr>
          <p:nvPr/>
        </p:nvGraphicFramePr>
        <p:xfrm>
          <a:off x="7043766" y="71414"/>
          <a:ext cx="1600200" cy="1920240"/>
        </p:xfrm>
        <a:graphic>
          <a:graphicData uri="http://schemas.openxmlformats.org/drawingml/2006/table">
            <a:tbl>
              <a:tblPr/>
              <a:tblGrid>
                <a:gridCol w="533400"/>
                <a:gridCol w="533400"/>
                <a:gridCol w="533400"/>
              </a:tblGrid>
              <a:tr h="155575">
                <a:tc gridSpan="3">
                  <a:txBody>
                    <a:bodyPr/>
                    <a:lstStyle/>
                    <a:p>
                      <a:pPr algn="ctr">
                        <a:lnSpc>
                          <a:spcPct val="120000"/>
                        </a:lnSpc>
                        <a:spcAft>
                          <a:spcPts val="0"/>
                        </a:spcAft>
                      </a:pPr>
                      <a:r>
                        <a:rPr lang="zh-CN" sz="1050" b="1" kern="100" dirty="0">
                          <a:solidFill>
                            <a:srgbClr val="FF0000"/>
                          </a:solidFill>
                          <a:latin typeface="ATC-6c494eea69774f537b80*+Times"/>
                          <a:ea typeface="仿宋_GB2312"/>
                          <a:cs typeface="汉仪中宋简"/>
                        </a:rPr>
                        <a:t>国家秘密确定专用章</a:t>
                      </a:r>
                      <a:endParaRPr lang="zh-CN" sz="900" kern="100" dirty="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18745">
                <a:tc rowSpan="5">
                  <a:txBody>
                    <a:bodyPr/>
                    <a:lstStyle/>
                    <a:p>
                      <a:pPr algn="just">
                        <a:spcAft>
                          <a:spcPts val="0"/>
                        </a:spcAft>
                      </a:pPr>
                      <a:r>
                        <a:rPr lang="zh-CN" sz="1400" b="1" kern="100" dirty="0">
                          <a:solidFill>
                            <a:srgbClr val="FF0000"/>
                          </a:solidFill>
                          <a:latin typeface="Times New Roman"/>
                          <a:ea typeface="宋体"/>
                          <a:cs typeface="Times New Roman"/>
                        </a:rPr>
                        <a:t>定</a:t>
                      </a:r>
                      <a:endParaRPr lang="zh-CN" sz="1400" kern="100" dirty="0">
                        <a:latin typeface="Times New Roman"/>
                        <a:ea typeface="宋体"/>
                        <a:cs typeface="Times New Roman"/>
                      </a:endParaRPr>
                    </a:p>
                    <a:p>
                      <a:pPr algn="just">
                        <a:lnSpc>
                          <a:spcPct val="120000"/>
                        </a:lnSpc>
                        <a:spcAft>
                          <a:spcPts val="0"/>
                        </a:spcAft>
                      </a:pPr>
                      <a:r>
                        <a:rPr lang="zh-CN" sz="1400" b="1" kern="100" dirty="0">
                          <a:solidFill>
                            <a:srgbClr val="FF0000"/>
                          </a:solidFill>
                          <a:latin typeface="ATC-6c494eea69774f537b80*+Times"/>
                          <a:ea typeface="方正黑体简体"/>
                          <a:cs typeface="ATC-6c494eea4e2d9ed17b80*+Aril"/>
                        </a:rPr>
                        <a:t>密</a:t>
                      </a:r>
                      <a:endParaRPr lang="zh-CN" sz="1400" kern="100" dirty="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定密编号</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20108812</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745">
                <a:tc vMerge="1">
                  <a:txBody>
                    <a:bodyPr/>
                    <a:lstStyle/>
                    <a:p>
                      <a:endParaRPr lang="zh-CN" altLang="en-US"/>
                    </a:p>
                  </a:txBody>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承办人</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钱   某</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4935">
                <a:tc vMerge="1">
                  <a:txBody>
                    <a:bodyPr/>
                    <a:lstStyle/>
                    <a:p>
                      <a:endParaRPr lang="zh-CN" altLang="en-US"/>
                    </a:p>
                  </a:txBody>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定密责任人</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赵   某</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6365">
                <a:tc vMerge="1">
                  <a:txBody>
                    <a:bodyPr/>
                    <a:lstStyle/>
                    <a:p>
                      <a:endParaRPr lang="zh-CN" altLang="en-US"/>
                    </a:p>
                  </a:txBody>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定密依据</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政法范围</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110">
                <a:tc vMerge="1">
                  <a:txBody>
                    <a:bodyPr/>
                    <a:lstStyle/>
                    <a:p>
                      <a:endParaRPr lang="zh-CN" altLang="en-US"/>
                    </a:p>
                  </a:txBody>
                  <a:tcPr/>
                </a:tc>
                <a:tc>
                  <a:txBody>
                    <a:bodyPr/>
                    <a:lstStyle/>
                    <a:p>
                      <a:pPr algn="just">
                        <a:lnSpc>
                          <a:spcPct val="120000"/>
                        </a:lnSpc>
                        <a:spcAft>
                          <a:spcPts val="0"/>
                        </a:spcAft>
                      </a:pPr>
                      <a:r>
                        <a:rPr lang="zh-CN" sz="1050" b="1" kern="100">
                          <a:solidFill>
                            <a:srgbClr val="FF0000"/>
                          </a:solidFill>
                          <a:latin typeface="ATC-6c494eea69774f537b80*+Times"/>
                          <a:ea typeface="仿宋_GB2312"/>
                          <a:cs typeface="ATC-6c494eea69774f537b80*+Times"/>
                        </a:rPr>
                        <a:t>定密时间</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Aft>
                          <a:spcPts val="0"/>
                        </a:spcAft>
                      </a:pPr>
                      <a:r>
                        <a:rPr lang="zh-CN" sz="1050" b="1" kern="100" dirty="0">
                          <a:solidFill>
                            <a:srgbClr val="FF0000"/>
                          </a:solidFill>
                          <a:latin typeface="ATC-6c494eea69774f537b80*+Times"/>
                          <a:ea typeface="仿宋_GB2312"/>
                          <a:cs typeface="ATC-6c494eea69774f537b80*+Times"/>
                        </a:rPr>
                        <a:t>2010.3.15</a:t>
                      </a:r>
                      <a:endParaRPr lang="zh-CN" sz="900" kern="100" dirty="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55773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tx1"/>
                </a:solidFill>
                <a:latin typeface="Arial" pitchFamily="34" charset="0"/>
                <a:ea typeface="仿宋_GB2312" charset="-122"/>
                <a:cs typeface="ATC-65b96b634eff5b8b*GBK+Times"/>
              </a:rPr>
              <a:t>国家秘密密点标注明细表</a:t>
            </a:r>
            <a:endParaRPr lang="zh-CN" altLang="en-US" dirty="0"/>
          </a:p>
        </p:txBody>
      </p:sp>
      <p:graphicFrame>
        <p:nvGraphicFramePr>
          <p:cNvPr id="4" name="表格 3"/>
          <p:cNvGraphicFramePr>
            <a:graphicFrameLocks noGrp="1"/>
          </p:cNvGraphicFramePr>
          <p:nvPr/>
        </p:nvGraphicFramePr>
        <p:xfrm>
          <a:off x="1214414" y="1928803"/>
          <a:ext cx="6500858" cy="3143271"/>
        </p:xfrm>
        <a:graphic>
          <a:graphicData uri="http://schemas.openxmlformats.org/drawingml/2006/table">
            <a:tbl>
              <a:tblPr/>
              <a:tblGrid>
                <a:gridCol w="565292"/>
                <a:gridCol w="2826460"/>
                <a:gridCol w="1695876"/>
                <a:gridCol w="706615"/>
                <a:gridCol w="706615"/>
              </a:tblGrid>
              <a:tr h="697893">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序号</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内容简述</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位  置</a:t>
                      </a:r>
                      <a:endParaRPr lang="zh-CN" sz="900" kern="100">
                        <a:solidFill>
                          <a:srgbClr val="000000"/>
                        </a:solidFill>
                        <a:latin typeface="ATC-6c494eea69774f537b80*+Times"/>
                        <a:ea typeface="宋体"/>
                        <a:cs typeface="ATC-6c494eea69774f537b80*+Times"/>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密级</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备注</a:t>
                      </a:r>
                      <a:endParaRPr lang="zh-CN" sz="900" kern="100">
                        <a:solidFill>
                          <a:srgbClr val="000000"/>
                        </a:solidFill>
                        <a:latin typeface="ATC-6c494eea69774f537b80*+Times"/>
                        <a:ea typeface="宋体"/>
                        <a:cs typeface="ATC-6c494eea69774f537b80*+Times"/>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22689">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1</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有关岳阳的GDP统计数据</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第1页第2段第1句</a:t>
                      </a:r>
                      <a:endParaRPr lang="zh-CN" sz="900" kern="100">
                        <a:solidFill>
                          <a:srgbClr val="000000"/>
                        </a:solidFill>
                        <a:latin typeface="ATC-6c494eea69774f537b80*+Times"/>
                        <a:ea typeface="宋体"/>
                        <a:cs typeface="ATC-6c494eea69774f537b80*+Times"/>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秘密</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406400" algn="ctr">
                        <a:lnSpc>
                          <a:spcPct val="120000"/>
                        </a:lnSpc>
                        <a:spcAft>
                          <a:spcPts val="0"/>
                        </a:spcAft>
                      </a:pPr>
                      <a:endParaRPr lang="zh-CN" sz="1200" kern="100">
                        <a:solidFill>
                          <a:srgbClr val="000000"/>
                        </a:solidFill>
                        <a:latin typeface="宋体"/>
                        <a:ea typeface="宋体"/>
                        <a:cs typeface="宋体"/>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22689">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2</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spc="-20">
                          <a:solidFill>
                            <a:srgbClr val="000000"/>
                          </a:solidFill>
                          <a:latin typeface="ATC-6c494eea69774f537b80*+Times"/>
                          <a:ea typeface="仿宋_GB2312"/>
                          <a:cs typeface="ATC-6c494eea69774f537b80*+Times"/>
                        </a:rPr>
                        <a:t>有关岳阳的救助基金统计数据</a:t>
                      </a:r>
                      <a:endParaRPr lang="zh-CN" sz="900" kern="100">
                        <a:solidFill>
                          <a:srgbClr val="000000"/>
                        </a:solidFill>
                        <a:latin typeface="ATC-6c494eea69774f537b80*+Times"/>
                        <a:ea typeface="宋体"/>
                        <a:cs typeface="ATC-6c494eea69774f537b80*+Time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第2页第2段第1句</a:t>
                      </a:r>
                      <a:endParaRPr lang="zh-CN" sz="900" kern="100">
                        <a:solidFill>
                          <a:srgbClr val="000000"/>
                        </a:solidFill>
                        <a:latin typeface="ATC-6c494eea69774f537b80*+Times"/>
                        <a:ea typeface="宋体"/>
                        <a:cs typeface="ATC-6c494eea69774f537b80*+Times"/>
                      </a:endParaRPr>
                    </a:p>
                  </a:txBody>
                  <a:tcPr marL="17780" marR="17780"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1600" b="1" kern="100">
                          <a:solidFill>
                            <a:srgbClr val="000000"/>
                          </a:solidFill>
                          <a:latin typeface="ATC-6c494eea69774f537b80*+Times"/>
                          <a:ea typeface="仿宋_GB2312"/>
                          <a:cs typeface="ATC-6c494eea69774f537b80*+Times"/>
                        </a:rPr>
                        <a:t>机密</a:t>
                      </a:r>
                      <a:endParaRPr lang="zh-CN" sz="900" kern="100">
                        <a:solidFill>
                          <a:srgbClr val="000000"/>
                        </a:solidFill>
                        <a:latin typeface="ATC-6c494eea69774f537b80*+Times"/>
                        <a:ea typeface="宋体"/>
                        <a:cs typeface="ATC-6c494eea69774f537b80*+Times"/>
                      </a:endParaRPr>
                    </a:p>
                  </a:txBody>
                  <a:tcPr marL="36195" marR="36195" marT="17780" marB="177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200" kern="100" dirty="0">
                        <a:solidFill>
                          <a:srgbClr val="000000"/>
                        </a:solidFill>
                        <a:latin typeface="宋体"/>
                        <a:ea typeface="宋体"/>
                        <a:cs typeface="宋体"/>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9873" name="Rectangle 1"/>
          <p:cNvSpPr>
            <a:spLocks noChangeArrowheads="1"/>
          </p:cNvSpPr>
          <p:nvPr/>
        </p:nvSpPr>
        <p:spPr bwMode="auto">
          <a:xfrm>
            <a:off x="0" y="0"/>
            <a:ext cx="595035"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406400" algn="l" defTabSz="914400" rtl="0" eaLnBrk="1" fontAlgn="base" latinLnBrk="0" hangingPunct="1">
              <a:lnSpc>
                <a:spcPct val="100000"/>
              </a:lnSpc>
              <a:spcBef>
                <a:spcPct val="0"/>
              </a:spcBef>
              <a:spcAft>
                <a:spcPct val="0"/>
              </a:spcAft>
              <a:buClrTx/>
              <a:buSzTx/>
              <a:buFontTx/>
              <a:buNone/>
              <a:tabLst/>
            </a:pPr>
            <a:endParaRPr kumimoji="0" lang="zh-CN" sz="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40640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528532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en-US" altLang="zh-CN" dirty="0" smtClean="0"/>
              <a:t>《</a:t>
            </a:r>
            <a:r>
              <a:rPr lang="zh-CN" altLang="en-US" dirty="0" smtClean="0"/>
              <a:t>关于</a:t>
            </a:r>
            <a:r>
              <a:rPr lang="en-US" altLang="zh-CN" dirty="0" smtClean="0"/>
              <a:t>XXXX</a:t>
            </a:r>
            <a:r>
              <a:rPr lang="zh-CN" altLang="en-US" dirty="0" smtClean="0"/>
              <a:t>公司部分客户在工行广东分行营业部聚集情况的报告</a:t>
            </a:r>
            <a:r>
              <a:rPr lang="en-US" altLang="zh-CN" dirty="0" smtClean="0"/>
              <a:t>》</a:t>
            </a:r>
            <a:endParaRPr lang="en-US" altLang="zh-CN" b="1" dirty="0" smtClean="0"/>
          </a:p>
          <a:p>
            <a:pPr algn="ctr">
              <a:buNone/>
            </a:pPr>
            <a:r>
              <a:rPr lang="zh-CN" altLang="en-US" b="1" dirty="0" smtClean="0"/>
              <a:t>定密事项目录</a:t>
            </a:r>
            <a:endParaRPr lang="en-US" altLang="zh-CN" b="1" dirty="0" smtClean="0"/>
          </a:p>
          <a:p>
            <a:pPr algn="ctr">
              <a:buNone/>
            </a:pPr>
            <a:endParaRPr lang="en-US" altLang="zh-CN" b="1" dirty="0" smtClean="0"/>
          </a:p>
          <a:p>
            <a:pPr algn="ctr">
              <a:buNone/>
            </a:pPr>
            <a:endParaRPr lang="en-US" altLang="zh-CN" b="1" dirty="0" smtClean="0"/>
          </a:p>
          <a:p>
            <a:pPr algn="ctr">
              <a:buNone/>
            </a:pPr>
            <a:endParaRPr lang="en-US" altLang="zh-CN" b="1" dirty="0" smtClean="0"/>
          </a:p>
          <a:p>
            <a:pPr algn="ctr">
              <a:buNone/>
            </a:pPr>
            <a:endParaRPr lang="en-US" altLang="zh-CN" b="1" dirty="0" smtClean="0"/>
          </a:p>
          <a:p>
            <a:pPr algn="ctr">
              <a:buNone/>
            </a:pPr>
            <a:endParaRPr lang="en-US" altLang="zh-CN" b="1" dirty="0" smtClean="0"/>
          </a:p>
          <a:p>
            <a:pPr>
              <a:buNone/>
            </a:pPr>
            <a:r>
              <a:rPr lang="zh-CN" altLang="en-US" b="1" dirty="0" smtClean="0"/>
              <a:t>上述定密是原始定密 </a:t>
            </a:r>
            <a:r>
              <a:rPr lang="en-US" altLang="zh-CN" b="1" dirty="0" smtClean="0"/>
              <a:t>or  </a:t>
            </a:r>
            <a:r>
              <a:rPr lang="zh-CN" altLang="en-US" b="1" dirty="0" smtClean="0"/>
              <a:t>派生定密？</a:t>
            </a:r>
          </a:p>
          <a:p>
            <a:pPr>
              <a:buNone/>
            </a:pPr>
            <a:endParaRPr lang="en-US" altLang="zh-CN" b="1" dirty="0" smtClean="0"/>
          </a:p>
        </p:txBody>
      </p:sp>
      <p:graphicFrame>
        <p:nvGraphicFramePr>
          <p:cNvPr id="4" name="内容占位符 4"/>
          <p:cNvGraphicFramePr>
            <a:graphicFrameLocks/>
          </p:cNvGraphicFramePr>
          <p:nvPr/>
        </p:nvGraphicFramePr>
        <p:xfrm>
          <a:off x="571472" y="3143248"/>
          <a:ext cx="8229600" cy="2103120"/>
        </p:xfrm>
        <a:graphic>
          <a:graphicData uri="http://schemas.openxmlformats.org/drawingml/2006/table">
            <a:tbl>
              <a:tblPr firstRow="1" bandRow="1">
                <a:tableStyleId>{5C22544A-7EE6-4342-B048-85BDC9FD1C3A}</a:tableStyleId>
              </a:tblPr>
              <a:tblGrid>
                <a:gridCol w="614338"/>
                <a:gridCol w="2677502"/>
                <a:gridCol w="1645920"/>
                <a:gridCol w="1645920"/>
                <a:gridCol w="1645920"/>
              </a:tblGrid>
              <a:tr h="370840">
                <a:tc>
                  <a:txBody>
                    <a:bodyPr/>
                    <a:lstStyle/>
                    <a:p>
                      <a:r>
                        <a:rPr lang="zh-CN" altLang="en-US" dirty="0" smtClean="0"/>
                        <a:t>序号</a:t>
                      </a:r>
                      <a:endParaRPr lang="zh-CN" altLang="en-US" dirty="0"/>
                    </a:p>
                  </a:txBody>
                  <a:tcPr/>
                </a:tc>
                <a:tc>
                  <a:txBody>
                    <a:bodyPr/>
                    <a:lstStyle/>
                    <a:p>
                      <a:r>
                        <a:rPr lang="zh-CN" altLang="en-US" dirty="0" smtClean="0"/>
                        <a:t>国家秘密事项名称</a:t>
                      </a:r>
                      <a:endParaRPr lang="zh-CN" altLang="en-US" dirty="0"/>
                    </a:p>
                  </a:txBody>
                  <a:tcPr/>
                </a:tc>
                <a:tc>
                  <a:txBody>
                    <a:bodyPr/>
                    <a:lstStyle/>
                    <a:p>
                      <a:r>
                        <a:rPr lang="zh-CN" altLang="en-US" dirty="0" smtClean="0"/>
                        <a:t>密级</a:t>
                      </a:r>
                      <a:endParaRPr lang="zh-CN" altLang="en-US" dirty="0"/>
                    </a:p>
                  </a:txBody>
                  <a:tcPr/>
                </a:tc>
                <a:tc>
                  <a:txBody>
                    <a:bodyPr/>
                    <a:lstStyle/>
                    <a:p>
                      <a:r>
                        <a:rPr lang="zh-CN" altLang="en-US" dirty="0" smtClean="0"/>
                        <a:t>保密期限</a:t>
                      </a:r>
                      <a:endParaRPr lang="zh-CN" altLang="en-US" dirty="0"/>
                    </a:p>
                  </a:txBody>
                  <a:tcPr/>
                </a:tc>
                <a:tc>
                  <a:txBody>
                    <a:bodyPr/>
                    <a:lstStyle/>
                    <a:p>
                      <a:r>
                        <a:rPr lang="zh-CN" altLang="en-US" dirty="0" smtClean="0"/>
                        <a:t>知悉范围</a:t>
                      </a:r>
                      <a:endParaRPr lang="zh-CN" altLang="en-US" dirty="0"/>
                    </a:p>
                  </a:txBody>
                  <a:tcPr/>
                </a:tc>
              </a:tr>
              <a:tr h="370840">
                <a:tc>
                  <a:txBody>
                    <a:bodyPr/>
                    <a:lstStyle/>
                    <a:p>
                      <a:r>
                        <a:rPr lang="en-US" altLang="zh-CN" dirty="0" smtClean="0"/>
                        <a:t>7</a:t>
                      </a:r>
                      <a:endParaRPr lang="zh-CN" altLang="en-US" dirty="0"/>
                    </a:p>
                  </a:txBody>
                  <a:tcPr/>
                </a:tc>
                <a:tc>
                  <a:txBody>
                    <a:bodyPr/>
                    <a:lstStyle/>
                    <a:p>
                      <a:r>
                        <a:rPr lang="zh-CN" altLang="en-US" dirty="0" smtClean="0"/>
                        <a:t>对社会造成一定影响的金融案件的案情、相关数据、出处情况、有关建议及处理决定；金融机构案件统计情况</a:t>
                      </a:r>
                      <a:endParaRPr lang="zh-CN" altLang="en-US" dirty="0"/>
                    </a:p>
                  </a:txBody>
                  <a:tcPr/>
                </a:tc>
                <a:tc>
                  <a:txBody>
                    <a:bodyPr/>
                    <a:lstStyle/>
                    <a:p>
                      <a:r>
                        <a:rPr lang="zh-CN" altLang="en-US" dirty="0" smtClean="0"/>
                        <a:t>秘密</a:t>
                      </a:r>
                      <a:endParaRPr lang="zh-CN" altLang="en-US" dirty="0"/>
                    </a:p>
                  </a:txBody>
                  <a:tcPr/>
                </a:tc>
                <a:tc>
                  <a:txBody>
                    <a:bodyPr/>
                    <a:lstStyle/>
                    <a:p>
                      <a:r>
                        <a:rPr lang="zh-CN" altLang="en-US" dirty="0" smtClean="0"/>
                        <a:t>公布前</a:t>
                      </a:r>
                      <a:endParaRPr lang="zh-CN" altLang="en-US" dirty="0"/>
                    </a:p>
                  </a:txBody>
                  <a:tcPr/>
                </a:tc>
                <a:tc>
                  <a:txBody>
                    <a:bodyPr/>
                    <a:lstStyle/>
                    <a:p>
                      <a:r>
                        <a:rPr lang="zh-CN" altLang="en-US" dirty="0" smtClean="0"/>
                        <a:t>局领导、办公室、政策法规处、统计信息处、相关监管处或银监分局</a:t>
                      </a:r>
                      <a:endParaRPr lang="zh-CN" altLang="en-US" dirty="0"/>
                    </a:p>
                  </a:txBody>
                  <a:tcPr/>
                </a:tc>
              </a:tr>
            </a:tbl>
          </a:graphicData>
        </a:graphic>
      </p:graphicFrame>
    </p:spTree>
    <p:extLst>
      <p:ext uri="{BB962C8B-B14F-4D97-AF65-F5344CB8AC3E}">
        <p14:creationId xmlns:p14="http://schemas.microsoft.com/office/powerpoint/2010/main" val="6380922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p:nvPr>
        </p:nvSpPr>
        <p:spPr/>
        <p:txBody>
          <a:bodyPr/>
          <a:lstStyle/>
          <a:p>
            <a:r>
              <a:rPr kumimoji="1" lang="zh-CN" altLang="en-US" dirty="0" smtClean="0"/>
              <a:t>二、不明确事项，有争议事项</a:t>
            </a:r>
            <a:endParaRPr kumimoji="1" lang="zh-CN" altLang="en-US" dirty="0"/>
          </a:p>
        </p:txBody>
      </p:sp>
      <p:sp>
        <p:nvSpPr>
          <p:cNvPr id="76802" name="内容占位符 2"/>
          <p:cNvSpPr>
            <a:spLocks noGrp="1"/>
          </p:cNvSpPr>
          <p:nvPr>
            <p:ph idx="1"/>
          </p:nvPr>
        </p:nvSpPr>
        <p:spPr/>
        <p:txBody>
          <a:bodyPr/>
          <a:lstStyle/>
          <a:p>
            <a:endParaRPr kumimoji="1" lang="zh-CN" altLang="en-US"/>
          </a:p>
        </p:txBody>
      </p:sp>
      <p:sp>
        <p:nvSpPr>
          <p:cNvPr id="76803"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99C110D3-DED5-EC48-BAE4-84F08F233653}" type="slidenum">
              <a:rPr lang="zh-CN" altLang="en-US" sz="900">
                <a:solidFill>
                  <a:srgbClr val="898989"/>
                </a:solidFill>
              </a:rPr>
              <a:pPr>
                <a:lnSpc>
                  <a:spcPct val="100000"/>
                </a:lnSpc>
                <a:spcBef>
                  <a:spcPct val="0"/>
                </a:spcBef>
                <a:buFontTx/>
                <a:buNone/>
              </a:pPr>
              <a:t>33</a:t>
            </a:fld>
            <a:endParaRPr lang="zh-CN" altLang="en-US" sz="900">
              <a:solidFill>
                <a:srgbClr val="898989"/>
              </a:solidFill>
            </a:endParaRPr>
          </a:p>
        </p:txBody>
      </p:sp>
      <p:pic>
        <p:nvPicPr>
          <p:cNvPr id="7680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1396272"/>
            <a:ext cx="63436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0827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14338"/>
            <a:ext cx="8229600" cy="1143000"/>
          </a:xfrm>
        </p:spPr>
        <p:txBody>
          <a:bodyPr>
            <a:normAutofit fontScale="90000"/>
          </a:bodyPr>
          <a:lstStyle/>
          <a:p>
            <a:r>
              <a:rPr lang="en-US" altLang="zh-CN" dirty="0" smtClean="0"/>
              <a:t/>
            </a:r>
            <a:br>
              <a:rPr lang="en-US" altLang="zh-CN" dirty="0" smtClean="0"/>
            </a:br>
            <a:r>
              <a:rPr lang="zh-CN" altLang="en-US" sz="3600" dirty="0" smtClean="0">
                <a:latin typeface="+mn-ea"/>
                <a:ea typeface="+mn-ea"/>
              </a:rPr>
              <a:t>不明确事项定密申报表</a:t>
            </a:r>
            <a:endParaRPr lang="zh-CN" altLang="en-US" sz="3600" dirty="0">
              <a:latin typeface="+mn-ea"/>
              <a:ea typeface="+mn-ea"/>
            </a:endParaRPr>
          </a:p>
        </p:txBody>
      </p:sp>
      <p:graphicFrame>
        <p:nvGraphicFramePr>
          <p:cNvPr id="4" name="内容占位符 3"/>
          <p:cNvGraphicFramePr>
            <a:graphicFrameLocks noGrp="1"/>
          </p:cNvGraphicFramePr>
          <p:nvPr>
            <p:ph idx="1"/>
          </p:nvPr>
        </p:nvGraphicFramePr>
        <p:xfrm>
          <a:off x="857224" y="928670"/>
          <a:ext cx="7572428" cy="5970503"/>
        </p:xfrm>
        <a:graphic>
          <a:graphicData uri="http://schemas.openxmlformats.org/drawingml/2006/table">
            <a:tbl>
              <a:tblPr/>
              <a:tblGrid>
                <a:gridCol w="1893107"/>
                <a:gridCol w="1893107"/>
                <a:gridCol w="1893107"/>
                <a:gridCol w="1893107"/>
              </a:tblGrid>
              <a:tr h="318010">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申报单位</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ct val="120000"/>
                        </a:lnSpc>
                        <a:spcAft>
                          <a:spcPts val="0"/>
                        </a:spcAft>
                      </a:pPr>
                      <a:endParaRPr lang="en-US" sz="18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782807">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不明确事项名称</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ct val="120000"/>
                        </a:lnSpc>
                        <a:spcAft>
                          <a:spcPts val="0"/>
                        </a:spcAft>
                      </a:pPr>
                      <a:endParaRPr lang="en-US" sz="18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318010">
                <a:tc rowSpan="2">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拟定保密</a:t>
                      </a:r>
                      <a:endParaRPr lang="zh-CN" sz="1800">
                        <a:solidFill>
                          <a:srgbClr val="000000"/>
                        </a:solidFill>
                        <a:latin typeface="ATC-6c494eea69774f537b80*+Times"/>
                        <a:cs typeface="ATC-6c494eea69774f537b80*+Times"/>
                      </a:endParaRPr>
                    </a:p>
                    <a:p>
                      <a:pPr indent="266700" algn="l">
                        <a:lnSpc>
                          <a:spcPct val="120000"/>
                        </a:lnSpc>
                        <a:spcAft>
                          <a:spcPts val="0"/>
                        </a:spcAft>
                      </a:pPr>
                      <a:r>
                        <a:rPr lang="zh-CN" sz="1800" kern="100">
                          <a:solidFill>
                            <a:srgbClr val="E36C0A"/>
                          </a:solidFill>
                          <a:latin typeface="ATC-6c494eea69774f537b80*+Times"/>
                          <a:ea typeface="楷体"/>
                          <a:cs typeface="Times New Roman"/>
                        </a:rPr>
                        <a:t>措施</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拟定密级</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保密期限</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知悉范围</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010">
                <a:tc vMerge="1">
                  <a:txBody>
                    <a:bodyPr/>
                    <a:lstStyle/>
                    <a:p>
                      <a:endParaRPr lang="zh-CN" altLang="en-US"/>
                    </a:p>
                  </a:txBody>
                  <a:tcPr/>
                </a:tc>
                <a:tc>
                  <a:txBody>
                    <a:bodyPr/>
                    <a:lstStyle/>
                    <a:p>
                      <a:pPr indent="266700" algn="l">
                        <a:lnSpc>
                          <a:spcPct val="120000"/>
                        </a:lnSpc>
                        <a:spcAft>
                          <a:spcPts val="0"/>
                        </a:spcAft>
                      </a:pPr>
                      <a:endParaRPr lang="en-US" sz="18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20000"/>
                        </a:lnSpc>
                        <a:spcAft>
                          <a:spcPts val="0"/>
                        </a:spcAft>
                      </a:pPr>
                      <a:endParaRPr lang="en-US" sz="18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ct val="120000"/>
                        </a:lnSpc>
                        <a:spcAft>
                          <a:spcPts val="0"/>
                        </a:spcAft>
                      </a:pPr>
                      <a:endParaRPr lang="en-US" sz="18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785">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拟定理由</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ct val="120000"/>
                        </a:lnSpc>
                        <a:spcAft>
                          <a:spcPts val="0"/>
                        </a:spcAft>
                      </a:pPr>
                      <a:endParaRPr lang="en-US" sz="18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548957">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承办人</a:t>
                      </a:r>
                      <a:endParaRPr lang="zh-CN" sz="1800">
                        <a:solidFill>
                          <a:srgbClr val="000000"/>
                        </a:solidFill>
                        <a:latin typeface="ATC-6c494eea69774f537b80*+Times"/>
                        <a:cs typeface="ATC-6c494eea69774f537b80*+Times"/>
                      </a:endParaRPr>
                    </a:p>
                    <a:p>
                      <a:pPr indent="266700" algn="l">
                        <a:lnSpc>
                          <a:spcPct val="120000"/>
                        </a:lnSpc>
                        <a:spcAft>
                          <a:spcPts val="0"/>
                        </a:spcAft>
                      </a:pPr>
                      <a:r>
                        <a:rPr lang="zh-CN" sz="1800" kern="100">
                          <a:solidFill>
                            <a:srgbClr val="E36C0A"/>
                          </a:solidFill>
                          <a:latin typeface="ATC-6c494eea69774f537b80*+Times"/>
                          <a:ea typeface="楷体"/>
                          <a:cs typeface="Times New Roman"/>
                        </a:rPr>
                        <a:t>意</a:t>
                      </a:r>
                      <a:r>
                        <a:rPr lang="en-US" sz="1800" kern="100">
                          <a:solidFill>
                            <a:srgbClr val="E36C0A"/>
                          </a:solidFill>
                          <a:latin typeface="ATC-6c494eea69774f537b80*+Times"/>
                          <a:ea typeface="楷体"/>
                          <a:cs typeface="Times New Roman"/>
                        </a:rPr>
                        <a:t>   </a:t>
                      </a:r>
                      <a:r>
                        <a:rPr lang="zh-CN" sz="1800" kern="100">
                          <a:solidFill>
                            <a:srgbClr val="E36C0A"/>
                          </a:solidFill>
                          <a:latin typeface="ATC-6c494eea69774f537b80*+Times"/>
                          <a:ea typeface="楷体"/>
                          <a:cs typeface="Times New Roman"/>
                        </a:rPr>
                        <a:t>见</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承办人（签字）：</a:t>
                      </a:r>
                      <a:endParaRPr lang="zh-CN" sz="1800">
                        <a:solidFill>
                          <a:srgbClr val="000000"/>
                        </a:solidFill>
                        <a:latin typeface="ATC-6c494eea69774f537b80*+Times"/>
                        <a:cs typeface="ATC-6c494eea69774f537b80*+Times"/>
                      </a:endParaRPr>
                    </a:p>
                    <a:p>
                      <a:pPr marR="107950" indent="266700" algn="l">
                        <a:lnSpc>
                          <a:spcPct val="120000"/>
                        </a:lnSpc>
                        <a:spcAft>
                          <a:spcPts val="0"/>
                        </a:spcAft>
                      </a:pPr>
                      <a:r>
                        <a:rPr lang="zh-CN" sz="1800" kern="100">
                          <a:solidFill>
                            <a:srgbClr val="E36C0A"/>
                          </a:solidFill>
                          <a:latin typeface="ATC-6c494eea69774f537b80*+Times"/>
                          <a:ea typeface="楷体"/>
                          <a:cs typeface="Times New Roman"/>
                        </a:rPr>
                        <a:t>年  月  日</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779904">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定密责任人</a:t>
                      </a:r>
                      <a:endParaRPr lang="zh-CN" sz="1800">
                        <a:solidFill>
                          <a:srgbClr val="000000"/>
                        </a:solidFill>
                        <a:latin typeface="ATC-6c494eea69774f537b80*+Times"/>
                        <a:cs typeface="ATC-6c494eea69774f537b80*+Times"/>
                      </a:endParaRPr>
                    </a:p>
                    <a:p>
                      <a:pPr indent="266700" algn="l">
                        <a:lnSpc>
                          <a:spcPct val="120000"/>
                        </a:lnSpc>
                        <a:spcAft>
                          <a:spcPts val="0"/>
                        </a:spcAft>
                      </a:pPr>
                      <a:r>
                        <a:rPr lang="zh-CN" sz="1800" kern="100">
                          <a:solidFill>
                            <a:srgbClr val="E36C0A"/>
                          </a:solidFill>
                          <a:latin typeface="ATC-6c494eea69774f537b80*+Times"/>
                          <a:ea typeface="楷体"/>
                          <a:cs typeface="Times New Roman"/>
                        </a:rPr>
                        <a:t>意</a:t>
                      </a:r>
                      <a:r>
                        <a:rPr lang="en-US" sz="1800" kern="100">
                          <a:solidFill>
                            <a:srgbClr val="E36C0A"/>
                          </a:solidFill>
                          <a:latin typeface="ATC-6c494eea69774f537b80*+Times"/>
                          <a:ea typeface="楷体"/>
                          <a:cs typeface="Times New Roman"/>
                        </a:rPr>
                        <a:t>      </a:t>
                      </a:r>
                      <a:r>
                        <a:rPr lang="zh-CN" sz="1800" kern="100">
                          <a:solidFill>
                            <a:srgbClr val="E36C0A"/>
                          </a:solidFill>
                          <a:latin typeface="ATC-6c494eea69774f537b80*+Times"/>
                          <a:ea typeface="楷体"/>
                          <a:cs typeface="Times New Roman"/>
                        </a:rPr>
                        <a:t>见</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ct val="120000"/>
                        </a:lnSpc>
                        <a:spcAft>
                          <a:spcPts val="0"/>
                        </a:spcAft>
                      </a:pPr>
                      <a:endParaRPr lang="en-US" sz="1800" kern="100">
                        <a:solidFill>
                          <a:srgbClr val="E36C0A"/>
                        </a:solidFill>
                        <a:latin typeface="楷体"/>
                        <a:cs typeface="Times New Roman"/>
                      </a:endParaRPr>
                    </a:p>
                    <a:p>
                      <a:pPr indent="266700" algn="l">
                        <a:lnSpc>
                          <a:spcPct val="120000"/>
                        </a:lnSpc>
                        <a:spcAft>
                          <a:spcPts val="0"/>
                        </a:spcAft>
                      </a:pPr>
                      <a:r>
                        <a:rPr lang="zh-CN" sz="1800" kern="100">
                          <a:solidFill>
                            <a:srgbClr val="E36C0A"/>
                          </a:solidFill>
                          <a:latin typeface="ATC-6c494eea69774f537b80*+Times"/>
                          <a:ea typeface="楷体"/>
                          <a:cs typeface="Times New Roman"/>
                        </a:rPr>
                        <a:t>定密责任人（签字）：</a:t>
                      </a:r>
                      <a:endParaRPr lang="zh-CN" sz="1800">
                        <a:solidFill>
                          <a:srgbClr val="000000"/>
                        </a:solidFill>
                        <a:latin typeface="ATC-6c494eea69774f537b80*+Times"/>
                        <a:cs typeface="ATC-6c494eea69774f537b80*+Times"/>
                      </a:endParaRPr>
                    </a:p>
                    <a:p>
                      <a:pPr marR="107950" indent="266700" algn="l">
                        <a:lnSpc>
                          <a:spcPct val="120000"/>
                        </a:lnSpc>
                        <a:spcAft>
                          <a:spcPts val="0"/>
                        </a:spcAft>
                      </a:pPr>
                      <a:r>
                        <a:rPr lang="zh-CN" sz="1800" kern="100">
                          <a:solidFill>
                            <a:srgbClr val="E36C0A"/>
                          </a:solidFill>
                          <a:latin typeface="ATC-6c494eea69774f537b80*+Times"/>
                          <a:ea typeface="楷体"/>
                          <a:cs typeface="Times New Roman"/>
                        </a:rPr>
                        <a:t>年  月  日</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779904">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机关、单位</a:t>
                      </a:r>
                      <a:endParaRPr lang="zh-CN" sz="1800">
                        <a:solidFill>
                          <a:srgbClr val="000000"/>
                        </a:solidFill>
                        <a:latin typeface="ATC-6c494eea69774f537b80*+Times"/>
                        <a:cs typeface="ATC-6c494eea69774f537b80*+Times"/>
                      </a:endParaRPr>
                    </a:p>
                    <a:p>
                      <a:pPr indent="266700" algn="l">
                        <a:lnSpc>
                          <a:spcPct val="120000"/>
                        </a:lnSpc>
                        <a:spcAft>
                          <a:spcPts val="0"/>
                        </a:spcAft>
                      </a:pPr>
                      <a:r>
                        <a:rPr lang="zh-CN" sz="1800" kern="100">
                          <a:solidFill>
                            <a:srgbClr val="E36C0A"/>
                          </a:solidFill>
                          <a:latin typeface="ATC-6c494eea69774f537b80*+Times"/>
                          <a:ea typeface="楷体"/>
                          <a:cs typeface="Times New Roman"/>
                        </a:rPr>
                        <a:t>负责人意见</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ct val="120000"/>
                        </a:lnSpc>
                        <a:spcAft>
                          <a:spcPts val="0"/>
                        </a:spcAft>
                      </a:pPr>
                      <a:endParaRPr lang="en-US" sz="1800" kern="100">
                        <a:solidFill>
                          <a:srgbClr val="E36C0A"/>
                        </a:solidFill>
                        <a:latin typeface="楷体"/>
                        <a:cs typeface="Times New Roman"/>
                      </a:endParaRPr>
                    </a:p>
                    <a:p>
                      <a:pPr indent="266700" algn="l">
                        <a:lnSpc>
                          <a:spcPct val="120000"/>
                        </a:lnSpc>
                        <a:spcAft>
                          <a:spcPts val="0"/>
                        </a:spcAft>
                      </a:pPr>
                      <a:r>
                        <a:rPr lang="en-US" sz="1800" kern="100">
                          <a:solidFill>
                            <a:srgbClr val="E36C0A"/>
                          </a:solidFill>
                          <a:latin typeface="楷体"/>
                          <a:cs typeface="Times New Roman"/>
                        </a:rPr>
                        <a:t> </a:t>
                      </a:r>
                      <a:r>
                        <a:rPr lang="zh-CN" sz="1800" kern="100">
                          <a:solidFill>
                            <a:srgbClr val="E36C0A"/>
                          </a:solidFill>
                          <a:latin typeface="ATC-6c494eea69774f537b80*+Times"/>
                          <a:ea typeface="楷体"/>
                          <a:cs typeface="Times New Roman"/>
                        </a:rPr>
                        <a:t>机关、单位负责人（签字）：</a:t>
                      </a:r>
                      <a:endParaRPr lang="zh-CN" sz="1800">
                        <a:solidFill>
                          <a:srgbClr val="000000"/>
                        </a:solidFill>
                        <a:latin typeface="ATC-6c494eea69774f537b80*+Times"/>
                        <a:cs typeface="ATC-6c494eea69774f537b80*+Times"/>
                      </a:endParaRPr>
                    </a:p>
                    <a:p>
                      <a:pPr marR="107950" indent="266700" algn="l">
                        <a:lnSpc>
                          <a:spcPct val="120000"/>
                        </a:lnSpc>
                        <a:spcAft>
                          <a:spcPts val="0"/>
                        </a:spcAft>
                      </a:pPr>
                      <a:r>
                        <a:rPr lang="zh-CN" sz="1800" kern="100">
                          <a:solidFill>
                            <a:srgbClr val="E36C0A"/>
                          </a:solidFill>
                          <a:latin typeface="ATC-6c494eea69774f537b80*+Times"/>
                          <a:ea typeface="楷体"/>
                          <a:cs typeface="Times New Roman"/>
                        </a:rPr>
                        <a:t>年  月  日</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548957">
                <a:tc>
                  <a:txBody>
                    <a:bodyPr/>
                    <a:lstStyle/>
                    <a:p>
                      <a:pPr indent="266700" algn="l">
                        <a:lnSpc>
                          <a:spcPct val="120000"/>
                        </a:lnSpc>
                        <a:spcAft>
                          <a:spcPts val="0"/>
                        </a:spcAft>
                      </a:pPr>
                      <a:r>
                        <a:rPr lang="zh-CN" sz="1800" kern="100">
                          <a:solidFill>
                            <a:srgbClr val="E36C0A"/>
                          </a:solidFill>
                          <a:latin typeface="ATC-6c494eea69774f537b80*+Times"/>
                          <a:ea typeface="楷体"/>
                          <a:cs typeface="Times New Roman"/>
                        </a:rPr>
                        <a:t>保密行政管理部门批复</a:t>
                      </a:r>
                      <a:endParaRPr lang="zh-CN" sz="18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ct val="120000"/>
                        </a:lnSpc>
                        <a:spcAft>
                          <a:spcPts val="0"/>
                        </a:spcAft>
                      </a:pPr>
                      <a:endParaRPr lang="en-US" sz="1800" kern="100" dirty="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598607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571474" y="1631976"/>
          <a:ext cx="8286805" cy="5011737"/>
        </p:xfrm>
        <a:graphic>
          <a:graphicData uri="http://schemas.openxmlformats.org/drawingml/2006/table">
            <a:tbl>
              <a:tblPr/>
              <a:tblGrid>
                <a:gridCol w="1690428"/>
                <a:gridCol w="1690428"/>
                <a:gridCol w="1690428"/>
                <a:gridCol w="1430361"/>
                <a:gridCol w="94732"/>
                <a:gridCol w="1690428"/>
              </a:tblGrid>
              <a:tr h="648598">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申报单位</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原</a:t>
                      </a:r>
                      <a:r>
                        <a:rPr lang="en-US" sz="2000" kern="100">
                          <a:solidFill>
                            <a:srgbClr val="E36C0A"/>
                          </a:solidFill>
                          <a:latin typeface="ATC-6c494eea4e665b8b4e8c7b80*+T"/>
                          <a:ea typeface="楷体"/>
                          <a:cs typeface="Times New Roman"/>
                        </a:rPr>
                        <a:t>­</a:t>
                      </a:r>
                      <a:r>
                        <a:rPr lang="zh-CN" sz="2000" kern="100">
                          <a:solidFill>
                            <a:srgbClr val="E36C0A"/>
                          </a:solidFill>
                          <a:latin typeface="ATC-6c494eea4e665b8b4e8c7b80*+T"/>
                          <a:ea typeface="楷体"/>
                          <a:cs typeface="Times New Roman"/>
                        </a:rPr>
                        <a:t>定密单位</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r h="648598">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有争议事项名称</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66111">
                <a:tc rowSpan="2">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原</a:t>
                      </a:r>
                      <a:r>
                        <a:rPr lang="en-US" sz="2000" kern="100">
                          <a:solidFill>
                            <a:srgbClr val="E36C0A"/>
                          </a:solidFill>
                          <a:latin typeface="ATC-6c494eea4e665b8b4e8c7b80*+T"/>
                          <a:ea typeface="楷体"/>
                          <a:cs typeface="Times New Roman"/>
                        </a:rPr>
                        <a:t>­</a:t>
                      </a:r>
                      <a:r>
                        <a:rPr lang="zh-CN" sz="2000" kern="100">
                          <a:solidFill>
                            <a:srgbClr val="E36C0A"/>
                          </a:solidFill>
                          <a:latin typeface="ATC-6c494eea4e665b8b4e8c7b80*+T"/>
                          <a:ea typeface="楷体"/>
                          <a:cs typeface="Times New Roman"/>
                        </a:rPr>
                        <a:t>定密</a:t>
                      </a:r>
                      <a:endParaRPr lang="zh-CN" sz="2000">
                        <a:solidFill>
                          <a:srgbClr val="000000"/>
                        </a:solidFill>
                        <a:latin typeface="ATC-6c494eea4e665b8b4e8c7b80*+T"/>
                        <a:cs typeface="ATC-6c494eea4e665b8b4e8c7b80*+T"/>
                      </a:endParaRPr>
                    </a:p>
                    <a:p>
                      <a:pPr indent="266700" algn="l">
                        <a:lnSpc>
                          <a:spcPts val="1950"/>
                        </a:lnSpc>
                        <a:spcAft>
                          <a:spcPts val="0"/>
                        </a:spcAft>
                      </a:pPr>
                      <a:r>
                        <a:rPr lang="zh-CN" sz="2000" kern="100">
                          <a:solidFill>
                            <a:srgbClr val="E36C0A"/>
                          </a:solidFill>
                          <a:latin typeface="ATC-6c494eea4e665b8b4e8c7b80*+T"/>
                          <a:ea typeface="楷体"/>
                          <a:cs typeface="Times New Roman"/>
                        </a:rPr>
                        <a:t>情况</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密级</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保密期限</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知悉范围</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111">
                <a:tc vMerge="1">
                  <a:txBody>
                    <a:bodyPr/>
                    <a:lstStyle/>
                    <a:p>
                      <a:endParaRPr lang="zh-CN" altLang="en-US"/>
                    </a:p>
                  </a:txBody>
                  <a:tcPr/>
                </a:tc>
                <a:tc>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111">
                <a:tc rowSpan="2">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建议定密</a:t>
                      </a:r>
                      <a:endParaRPr lang="zh-CN" sz="2000">
                        <a:solidFill>
                          <a:srgbClr val="000000"/>
                        </a:solidFill>
                        <a:latin typeface="ATC-6c494eea4e665b8b4e8c7b80*+T"/>
                        <a:cs typeface="ATC-6c494eea4e665b8b4e8c7b80*+T"/>
                      </a:endParaRPr>
                    </a:p>
                    <a:p>
                      <a:pPr indent="266700" algn="l">
                        <a:lnSpc>
                          <a:spcPts val="1950"/>
                        </a:lnSpc>
                        <a:spcAft>
                          <a:spcPts val="0"/>
                        </a:spcAft>
                      </a:pPr>
                      <a:r>
                        <a:rPr lang="zh-CN" sz="2000" kern="100">
                          <a:solidFill>
                            <a:srgbClr val="E36C0A"/>
                          </a:solidFill>
                          <a:latin typeface="ATC-6c494eea4e665b8b4e8c7b80*+T"/>
                          <a:ea typeface="楷体"/>
                          <a:cs typeface="Times New Roman"/>
                        </a:rPr>
                        <a:t>情况</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密级</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保密期限</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知悉范围</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111">
                <a:tc vMerge="1">
                  <a:txBody>
                    <a:bodyPr/>
                    <a:lstStyle/>
                    <a:p>
                      <a:endParaRPr lang="zh-CN" altLang="en-US"/>
                    </a:p>
                  </a:txBody>
                  <a:tcPr/>
                </a:tc>
                <a:tc>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231">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争议理由</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indent="266700" algn="l">
                        <a:lnSpc>
                          <a:spcPts val="1950"/>
                        </a:lnSpc>
                        <a:spcAft>
                          <a:spcPts val="0"/>
                        </a:spcAft>
                      </a:pPr>
                      <a:endParaRPr lang="en-US" sz="2000" kern="1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935933">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定密责任人意见</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indent="266700" algn="l">
                        <a:lnSpc>
                          <a:spcPts val="1950"/>
                        </a:lnSpc>
                        <a:spcAft>
                          <a:spcPts val="0"/>
                        </a:spcAft>
                      </a:pPr>
                      <a:endParaRPr lang="en-US" sz="2000" kern="100">
                        <a:solidFill>
                          <a:srgbClr val="E36C0A"/>
                        </a:solidFill>
                        <a:latin typeface="楷体"/>
                        <a:cs typeface="Times New Roman"/>
                      </a:endParaRPr>
                    </a:p>
                    <a:p>
                      <a:pPr indent="266700" algn="l">
                        <a:lnSpc>
                          <a:spcPts val="1950"/>
                        </a:lnSpc>
                        <a:spcAft>
                          <a:spcPts val="0"/>
                        </a:spcAft>
                      </a:pPr>
                      <a:r>
                        <a:rPr lang="zh-CN" sz="2000" kern="100">
                          <a:solidFill>
                            <a:srgbClr val="E36C0A"/>
                          </a:solidFill>
                          <a:latin typeface="ATC-6c494eea4e665b8b4e8c7b80*+T"/>
                          <a:ea typeface="楷体"/>
                          <a:cs typeface="Times New Roman"/>
                        </a:rPr>
                        <a:t>定密责任人（签字）：</a:t>
                      </a:r>
                      <a:endParaRPr lang="zh-CN" sz="2000">
                        <a:solidFill>
                          <a:srgbClr val="000000"/>
                        </a:solidFill>
                        <a:latin typeface="ATC-6c494eea4e665b8b4e8c7b80*+T"/>
                        <a:cs typeface="ATC-6c494eea4e665b8b4e8c7b80*+T"/>
                      </a:endParaRPr>
                    </a:p>
                    <a:p>
                      <a:pPr indent="266700" algn="l">
                        <a:lnSpc>
                          <a:spcPts val="1950"/>
                        </a:lnSpc>
                        <a:spcAft>
                          <a:spcPts val="0"/>
                        </a:spcAft>
                      </a:pPr>
                      <a:r>
                        <a:rPr lang="zh-CN" sz="2000" kern="100">
                          <a:solidFill>
                            <a:srgbClr val="E36C0A"/>
                          </a:solidFill>
                          <a:latin typeface="ATC-6c494eea4e665b8b4e8c7b80*+T"/>
                          <a:ea typeface="楷体"/>
                          <a:cs typeface="Times New Roman"/>
                        </a:rPr>
                        <a:t>年  月  日</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935933">
                <a:tc>
                  <a:txBody>
                    <a:bodyPr/>
                    <a:lstStyle/>
                    <a:p>
                      <a:pPr indent="266700" algn="l">
                        <a:lnSpc>
                          <a:spcPts val="1950"/>
                        </a:lnSpc>
                        <a:spcAft>
                          <a:spcPts val="0"/>
                        </a:spcAft>
                      </a:pPr>
                      <a:r>
                        <a:rPr lang="zh-CN" sz="2000" kern="100">
                          <a:solidFill>
                            <a:srgbClr val="E36C0A"/>
                          </a:solidFill>
                          <a:latin typeface="ATC-6c494eea4e665b8b4e8c7b80*+T"/>
                          <a:ea typeface="楷体"/>
                          <a:cs typeface="Times New Roman"/>
                        </a:rPr>
                        <a:t>机关、单位负责人意见</a:t>
                      </a:r>
                      <a:endParaRPr lang="zh-CN" sz="200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indent="266700" algn="l">
                        <a:lnSpc>
                          <a:spcPts val="1950"/>
                        </a:lnSpc>
                        <a:spcAft>
                          <a:spcPts val="0"/>
                        </a:spcAft>
                      </a:pPr>
                      <a:endParaRPr lang="en-US" sz="2000" kern="100" dirty="0">
                        <a:solidFill>
                          <a:srgbClr val="E36C0A"/>
                        </a:solidFill>
                        <a:latin typeface="楷体"/>
                        <a:cs typeface="Times New Roman"/>
                      </a:endParaRPr>
                    </a:p>
                    <a:p>
                      <a:pPr indent="266700" algn="l">
                        <a:lnSpc>
                          <a:spcPts val="1950"/>
                        </a:lnSpc>
                        <a:spcAft>
                          <a:spcPts val="0"/>
                        </a:spcAft>
                      </a:pPr>
                      <a:r>
                        <a:rPr lang="zh-CN" sz="2000" kern="100" dirty="0">
                          <a:solidFill>
                            <a:srgbClr val="E36C0A"/>
                          </a:solidFill>
                          <a:latin typeface="ATC-6c494eea4e665b8b4e8c7b80*+T"/>
                          <a:ea typeface="楷体"/>
                          <a:cs typeface="Times New Roman"/>
                        </a:rPr>
                        <a:t>机关、单位负责人（签字）：</a:t>
                      </a:r>
                      <a:endParaRPr lang="zh-CN" sz="2000" dirty="0">
                        <a:solidFill>
                          <a:srgbClr val="000000"/>
                        </a:solidFill>
                        <a:latin typeface="ATC-6c494eea4e665b8b4e8c7b80*+T"/>
                        <a:cs typeface="ATC-6c494eea4e665b8b4e8c7b80*+T"/>
                      </a:endParaRPr>
                    </a:p>
                    <a:p>
                      <a:pPr indent="266700" algn="l">
                        <a:lnSpc>
                          <a:spcPts val="1950"/>
                        </a:lnSpc>
                        <a:spcAft>
                          <a:spcPts val="0"/>
                        </a:spcAft>
                      </a:pPr>
                      <a:r>
                        <a:rPr lang="zh-CN" sz="2000" kern="100" dirty="0">
                          <a:solidFill>
                            <a:srgbClr val="E36C0A"/>
                          </a:solidFill>
                          <a:latin typeface="ATC-6c494eea4e665b8b4e8c7b80*+T"/>
                          <a:ea typeface="楷体"/>
                          <a:cs typeface="Times New Roman"/>
                        </a:rPr>
                        <a:t>年  月  日</a:t>
                      </a:r>
                      <a:endParaRPr lang="zh-CN" sz="2000" dirty="0">
                        <a:solidFill>
                          <a:srgbClr val="000000"/>
                        </a:solidFill>
                        <a:latin typeface="ATC-6c494eea4e665b8b4e8c7b80*+T"/>
                        <a:cs typeface="ATC-6c494eea4e665b8b4e8c7b80*+T"/>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
        <p:nvSpPr>
          <p:cNvPr id="4" name="标题 1"/>
          <p:cNvSpPr>
            <a:spLocks noGrp="1"/>
          </p:cNvSpPr>
          <p:nvPr>
            <p:ph type="title"/>
          </p:nvPr>
        </p:nvSpPr>
        <p:spPr/>
        <p:txBody>
          <a:bodyPr>
            <a:normAutofit/>
          </a:bodyPr>
          <a:lstStyle/>
          <a:p>
            <a:r>
              <a:rPr lang="zh-CN" altLang="en-US" sz="3600" dirty="0" smtClean="0">
                <a:latin typeface="+mn-ea"/>
                <a:ea typeface="+mn-ea"/>
              </a:rPr>
              <a:t>有争议事项定密申报表</a:t>
            </a:r>
            <a:endParaRPr lang="zh-CN" altLang="en-US" sz="3600" dirty="0">
              <a:latin typeface="+mn-ea"/>
              <a:ea typeface="+mn-ea"/>
            </a:endParaRPr>
          </a:p>
        </p:txBody>
      </p:sp>
    </p:spTree>
    <p:extLst>
      <p:ext uri="{BB962C8B-B14F-4D97-AF65-F5344CB8AC3E}">
        <p14:creationId xmlns:p14="http://schemas.microsoft.com/office/powerpoint/2010/main" val="633403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t>三、不同定密类型的定密</a:t>
            </a:r>
            <a:endParaRPr kumimoji="1" lang="zh-CN" altLang="en-US" dirty="0"/>
          </a:p>
        </p:txBody>
      </p:sp>
      <p:sp>
        <p:nvSpPr>
          <p:cNvPr id="3" name="内容占位符 2"/>
          <p:cNvSpPr>
            <a:spLocks noGrp="1"/>
          </p:cNvSpPr>
          <p:nvPr>
            <p:ph idx="1"/>
          </p:nvPr>
        </p:nvSpPr>
        <p:spPr/>
        <p:txBody>
          <a:bodyPr/>
          <a:lstStyle/>
          <a:p>
            <a:r>
              <a:rPr kumimoji="1" lang="zh-CN" altLang="en-US" dirty="0" smtClean="0"/>
              <a:t>原始定密</a:t>
            </a:r>
            <a:endParaRPr kumimoji="1" lang="zh-CN" altLang="en-US" dirty="0"/>
          </a:p>
          <a:p>
            <a:r>
              <a:rPr kumimoji="1" lang="zh-CN" altLang="en-US" dirty="0" smtClean="0"/>
              <a:t>派生定密</a:t>
            </a:r>
            <a:endParaRPr kumimoji="1" lang="zh-CN" altLang="en-US" dirty="0"/>
          </a:p>
        </p:txBody>
      </p:sp>
    </p:spTree>
    <p:extLst>
      <p:ext uri="{BB962C8B-B14F-4D97-AF65-F5344CB8AC3E}">
        <p14:creationId xmlns:p14="http://schemas.microsoft.com/office/powerpoint/2010/main" val="972162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idx="4294967295"/>
          </p:nvPr>
        </p:nvSpPr>
        <p:spPr>
          <a:xfrm>
            <a:off x="494110" y="620688"/>
            <a:ext cx="8021240" cy="994172"/>
          </a:xfrm>
        </p:spPr>
        <p:txBody>
          <a:bodyPr/>
          <a:lstStyle/>
          <a:p>
            <a:r>
              <a:rPr lang="en-US" altLang="zh-CN" dirty="0" smtClean="0">
                <a:solidFill>
                  <a:srgbClr val="00B0F0"/>
                </a:solidFill>
              </a:rPr>
              <a:t>1.</a:t>
            </a:r>
            <a:r>
              <a:rPr lang="zh-CN" altLang="en-US" dirty="0">
                <a:solidFill>
                  <a:srgbClr val="00B0F0"/>
                </a:solidFill>
              </a:rPr>
              <a:t>原始定密的依据</a:t>
            </a:r>
          </a:p>
        </p:txBody>
      </p:sp>
      <p:sp>
        <p:nvSpPr>
          <p:cNvPr id="67586" name="内容占位符 2"/>
          <p:cNvSpPr>
            <a:spLocks noGrp="1"/>
          </p:cNvSpPr>
          <p:nvPr>
            <p:ph idx="4294967295"/>
          </p:nvPr>
        </p:nvSpPr>
        <p:spPr>
          <a:xfrm>
            <a:off x="628650" y="1997869"/>
            <a:ext cx="7886700" cy="3263504"/>
          </a:xfrm>
        </p:spPr>
        <p:txBody>
          <a:bodyPr>
            <a:noAutofit/>
          </a:bodyPr>
          <a:lstStyle/>
          <a:p>
            <a:pPr marL="385763" indent="-385763">
              <a:spcAft>
                <a:spcPts val="900"/>
              </a:spcAft>
              <a:buFontTx/>
              <a:buAutoNum type="circleNumDbPlain"/>
            </a:pPr>
            <a:r>
              <a:rPr lang="zh-CN" altLang="en-US" sz="2000" dirty="0"/>
              <a:t>原始定密的依据是</a:t>
            </a:r>
            <a:r>
              <a:rPr lang="en-US" altLang="zh-CN" sz="2000" dirty="0"/>
              <a:t>《</a:t>
            </a:r>
            <a:r>
              <a:rPr lang="zh-CN" altLang="en-US" sz="2000" dirty="0"/>
              <a:t>保密事项范围</a:t>
            </a:r>
            <a:r>
              <a:rPr lang="en-US" altLang="zh-CN" sz="2000" dirty="0"/>
              <a:t>》</a:t>
            </a:r>
            <a:r>
              <a:rPr lang="zh-CN" altLang="en-US" sz="2000" dirty="0"/>
              <a:t>，包括正文（第二条）和目录</a:t>
            </a:r>
            <a:r>
              <a:rPr lang="en-US" altLang="zh-CN" sz="2000" dirty="0"/>
              <a:t>2</a:t>
            </a:r>
            <a:r>
              <a:rPr lang="zh-CN" altLang="en-US" sz="2000" dirty="0"/>
              <a:t>个部分，使用时，依照目录定密，对号入座。</a:t>
            </a:r>
          </a:p>
          <a:p>
            <a:pPr marL="385763" indent="-385763">
              <a:spcAft>
                <a:spcPts val="900"/>
              </a:spcAft>
              <a:buFontTx/>
              <a:buAutoNum type="circleNumDbPlain"/>
            </a:pPr>
            <a:r>
              <a:rPr lang="zh-CN" altLang="en-US" sz="2000" dirty="0"/>
              <a:t>如果目录中没有，但正文中有涉及，通过解释条款，可以提请保密事项范围制定机构定密。</a:t>
            </a:r>
          </a:p>
          <a:p>
            <a:pPr marL="385763" indent="-385763">
              <a:spcAft>
                <a:spcPts val="900"/>
              </a:spcAft>
              <a:buFontTx/>
              <a:buAutoNum type="circleNumDbPlain"/>
            </a:pPr>
            <a:r>
              <a:rPr lang="zh-CN" altLang="en-US" sz="2000" dirty="0"/>
              <a:t>对于程度副词，结合定密责任人的主观能动性，自己把握。</a:t>
            </a:r>
          </a:p>
          <a:p>
            <a:pPr marL="385763" indent="-385763">
              <a:spcAft>
                <a:spcPts val="900"/>
              </a:spcAft>
              <a:buFontTx/>
              <a:buAutoNum type="circleNumDbPlain"/>
            </a:pPr>
            <a:r>
              <a:rPr lang="zh-CN" altLang="en-US" sz="2000" dirty="0"/>
              <a:t>不能降级定密、类推定密。</a:t>
            </a:r>
          </a:p>
          <a:p>
            <a:pPr marL="385763" indent="-385763">
              <a:spcAft>
                <a:spcPts val="900"/>
              </a:spcAft>
              <a:buFontTx/>
              <a:buAutoNum type="circleNumDbPlain"/>
            </a:pPr>
            <a:r>
              <a:rPr lang="zh-CN" altLang="en-US" sz="2000" dirty="0"/>
              <a:t>保密事项范围的保密期限为最长期限，可更改。</a:t>
            </a:r>
          </a:p>
          <a:p>
            <a:pPr marL="385763" indent="-385763">
              <a:spcAft>
                <a:spcPts val="900"/>
              </a:spcAft>
              <a:buFontTx/>
              <a:buAutoNum type="circleNumDbPlain"/>
            </a:pPr>
            <a:r>
              <a:rPr lang="zh-CN" altLang="en-US" sz="2000" dirty="0"/>
              <a:t>一览表（细目）非强制规定，以方便工作为目的。</a:t>
            </a:r>
          </a:p>
          <a:p>
            <a:pPr marL="385763" indent="-385763">
              <a:spcAft>
                <a:spcPts val="900"/>
              </a:spcAft>
              <a:buFontTx/>
              <a:buAutoNum type="circleNumDbPlain"/>
            </a:pPr>
            <a:r>
              <a:rPr lang="zh-CN" altLang="en-US" sz="2000" dirty="0"/>
              <a:t>不明确事项（正文和目录中都未提及）、有争议事项的处理（参照保密法，以及专家泄漏以后的损害评估）</a:t>
            </a:r>
          </a:p>
          <a:p>
            <a:pPr marL="385763" indent="-385763">
              <a:spcAft>
                <a:spcPts val="900"/>
              </a:spcAft>
              <a:buFontTx/>
              <a:buAutoNum type="circleNumDbPlain"/>
            </a:pPr>
            <a:endParaRPr lang="zh-CN" altLang="en-US" sz="2000" dirty="0"/>
          </a:p>
        </p:txBody>
      </p:sp>
    </p:spTree>
    <p:extLst>
      <p:ext uri="{BB962C8B-B14F-4D97-AF65-F5344CB8AC3E}">
        <p14:creationId xmlns:p14="http://schemas.microsoft.com/office/powerpoint/2010/main" val="10788620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idx="4294967295"/>
          </p:nvPr>
        </p:nvSpPr>
        <p:spPr>
          <a:xfrm>
            <a:off x="457200" y="548680"/>
            <a:ext cx="8229600" cy="857250"/>
          </a:xfrm>
        </p:spPr>
        <p:txBody>
          <a:bodyPr/>
          <a:lstStyle/>
          <a:p>
            <a:r>
              <a:rPr lang="zh-CN" altLang="en-US" sz="2700" b="1" dirty="0">
                <a:solidFill>
                  <a:srgbClr val="C00000"/>
                </a:solidFill>
              </a:rPr>
              <a:t>关于保密事项范围内容的类推使用</a:t>
            </a:r>
          </a:p>
        </p:txBody>
      </p:sp>
      <p:sp>
        <p:nvSpPr>
          <p:cNvPr id="68610" name="内容占位符 3"/>
          <p:cNvSpPr>
            <a:spLocks noGrp="1"/>
          </p:cNvSpPr>
          <p:nvPr>
            <p:ph idx="4294967295"/>
          </p:nvPr>
        </p:nvSpPr>
        <p:spPr/>
        <p:txBody>
          <a:bodyPr/>
          <a:lstStyle/>
          <a:p>
            <a:r>
              <a:rPr lang="zh-CN" altLang="en-US" sz="1800" dirty="0"/>
              <a:t>禁止比照类推是保密事项范围使用的一个基本原则。</a:t>
            </a:r>
          </a:p>
          <a:p>
            <a:r>
              <a:rPr lang="en-US" altLang="zh-CN" sz="1800" dirty="0"/>
              <a:t>2017</a:t>
            </a:r>
            <a:r>
              <a:rPr lang="zh-CN" altLang="en-US" sz="1800" dirty="0"/>
              <a:t>年实施的</a:t>
            </a:r>
            <a:r>
              <a:rPr lang="en-US" altLang="zh-CN" sz="1800" dirty="0"/>
              <a:t>《</a:t>
            </a:r>
            <a:r>
              <a:rPr lang="zh-CN" altLang="en-US" sz="1800" dirty="0"/>
              <a:t>保密事项范围制定、修订和使用办法</a:t>
            </a:r>
            <a:r>
              <a:rPr lang="en-US" altLang="zh-CN" sz="1800" dirty="0"/>
              <a:t>》</a:t>
            </a:r>
            <a:r>
              <a:rPr lang="zh-CN" altLang="en-US" sz="1800" dirty="0"/>
              <a:t>（国家保密局令</a:t>
            </a:r>
            <a:r>
              <a:rPr lang="en-US" altLang="zh-CN" sz="1800" dirty="0"/>
              <a:t>2017</a:t>
            </a:r>
            <a:r>
              <a:rPr lang="zh-CN" altLang="en-US" sz="1800" dirty="0"/>
              <a:t>年第</a:t>
            </a:r>
            <a:r>
              <a:rPr lang="en-US" altLang="zh-CN" sz="1800" dirty="0"/>
              <a:t>1</a:t>
            </a:r>
            <a:r>
              <a:rPr lang="zh-CN" altLang="en-US" sz="1800" dirty="0"/>
              <a:t>号）明确规定，机关单位应当严格依据保密事项范围，规范准确定密，不得比照类推、擅自扩大或者缩小国家秘密事项范围。</a:t>
            </a:r>
          </a:p>
          <a:p>
            <a:r>
              <a:rPr lang="zh-CN" altLang="en-US" sz="1800" dirty="0"/>
              <a:t>不得比照类推，主要是指在保密事项范围目录没有明确规定的情况下，不能仅根据事项的相似程度，按照产生层级提高或者降低密级定密。例如，保密事项范围仅就中央一级有关事项作出规定时，产生于省（区、市）或者市（地、州）一级的类似事项不能降低密级定密；保密事项范围仅就全国的某类数据作出规定时，各地方的该类数据不得降低密级定密。</a:t>
            </a:r>
          </a:p>
          <a:p>
            <a:r>
              <a:rPr lang="zh-CN" altLang="en-US" sz="1800" dirty="0"/>
              <a:t>机关单位认为产生的事项保密事项范围没有规定但确需定密的，应当按照</a:t>
            </a:r>
            <a:r>
              <a:rPr lang="en-US" altLang="zh-CN" sz="1800" dirty="0"/>
              <a:t>《</a:t>
            </a:r>
            <a:r>
              <a:rPr lang="zh-CN" altLang="en-US" sz="1800" dirty="0"/>
              <a:t>保密事项范围制定、修订和使用办法</a:t>
            </a:r>
            <a:r>
              <a:rPr lang="en-US" altLang="zh-CN" sz="1800" dirty="0"/>
              <a:t>》</a:t>
            </a:r>
            <a:r>
              <a:rPr lang="zh-CN" altLang="en-US" sz="1800" dirty="0"/>
              <a:t>第二十七条或者保密法实施条例第十九条规定处理。</a:t>
            </a:r>
          </a:p>
        </p:txBody>
      </p:sp>
    </p:spTree>
    <p:extLst>
      <p:ext uri="{BB962C8B-B14F-4D97-AF65-F5344CB8AC3E}">
        <p14:creationId xmlns:p14="http://schemas.microsoft.com/office/powerpoint/2010/main" val="1229824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idx="4294967295"/>
          </p:nvPr>
        </p:nvSpPr>
        <p:spPr/>
        <p:txBody>
          <a:bodyPr/>
          <a:lstStyle/>
          <a:p>
            <a:r>
              <a:rPr lang="en-US" altLang="zh-CN" dirty="0" smtClean="0">
                <a:solidFill>
                  <a:srgbClr val="00B0F0"/>
                </a:solidFill>
              </a:rPr>
              <a:t>2.</a:t>
            </a:r>
            <a:r>
              <a:rPr lang="zh-CN" altLang="en-US" dirty="0">
                <a:solidFill>
                  <a:srgbClr val="00B0F0"/>
                </a:solidFill>
              </a:rPr>
              <a:t>派生定密的依据</a:t>
            </a:r>
          </a:p>
        </p:txBody>
      </p:sp>
      <p:sp>
        <p:nvSpPr>
          <p:cNvPr id="70658" name="内容占位符 2"/>
          <p:cNvSpPr>
            <a:spLocks noGrp="1"/>
          </p:cNvSpPr>
          <p:nvPr>
            <p:ph idx="4294967295"/>
          </p:nvPr>
        </p:nvSpPr>
        <p:spPr/>
        <p:txBody>
          <a:bodyPr/>
          <a:lstStyle/>
          <a:p>
            <a:pPr marL="385763" indent="-385763">
              <a:spcAft>
                <a:spcPts val="900"/>
              </a:spcAft>
              <a:buFontTx/>
              <a:buAutoNum type="circleNumDbPlain"/>
            </a:pPr>
            <a:r>
              <a:rPr lang="zh-CN" altLang="en-US" dirty="0" smtClean="0"/>
              <a:t>派生定密的含义</a:t>
            </a:r>
          </a:p>
          <a:p>
            <a:pPr marL="385763" indent="-385763">
              <a:spcAft>
                <a:spcPts val="900"/>
              </a:spcAft>
              <a:buFontTx/>
              <a:buAutoNum type="circleNumDbPlain"/>
            </a:pPr>
            <a:r>
              <a:rPr lang="zh-CN" altLang="en-US" dirty="0" smtClean="0"/>
              <a:t>派生定密的权限</a:t>
            </a:r>
          </a:p>
          <a:p>
            <a:pPr marL="385763" indent="-385763">
              <a:spcAft>
                <a:spcPts val="900"/>
              </a:spcAft>
              <a:buFontTx/>
              <a:buAutoNum type="circleNumDbPlain"/>
            </a:pPr>
            <a:r>
              <a:rPr lang="zh-CN" altLang="en-US" dirty="0" smtClean="0"/>
              <a:t>派生定密的依据</a:t>
            </a:r>
            <a:endParaRPr lang="zh-CN" altLang="en-US" dirty="0"/>
          </a:p>
          <a:p>
            <a:pPr marL="385763" indent="-385763">
              <a:spcAft>
                <a:spcPts val="900"/>
              </a:spcAft>
              <a:buFontTx/>
              <a:buAutoNum type="circleNumDbPlain"/>
            </a:pPr>
            <a:r>
              <a:rPr lang="zh-CN" altLang="en-US" dirty="0" smtClean="0"/>
              <a:t>派生定密的程序</a:t>
            </a:r>
            <a:endParaRPr lang="zh-CN" altLang="en-US" dirty="0"/>
          </a:p>
        </p:txBody>
      </p:sp>
    </p:spTree>
    <p:extLst>
      <p:ext uri="{BB962C8B-B14F-4D97-AF65-F5344CB8AC3E}">
        <p14:creationId xmlns:p14="http://schemas.microsoft.com/office/powerpoint/2010/main" val="153276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6120680"/>
          </a:xfrm>
        </p:spPr>
        <p:txBody>
          <a:bodyPr>
            <a:normAutofit fontScale="70000" lnSpcReduction="20000"/>
          </a:bodyPr>
          <a:lstStyle/>
          <a:p>
            <a:pPr fontAlgn="t"/>
            <a:r>
              <a:rPr lang="zh-CN" altLang="en-US" dirty="0"/>
              <a:t>本条是关于国家秘密密级的规定。</a:t>
            </a:r>
          </a:p>
          <a:p>
            <a:pPr fontAlgn="t"/>
            <a:r>
              <a:rPr lang="zh-CN" altLang="en-US" dirty="0"/>
              <a:t>国家秘密的密级，是按照国家秘密事项与国家安全和利益的关联程度，以泄露后可能造成的损害程度为标准，对国家秘密作出的等级划分。</a:t>
            </a:r>
            <a:r>
              <a:rPr lang="en-US" altLang="zh-CN" dirty="0"/>
              <a:t>1951</a:t>
            </a:r>
            <a:r>
              <a:rPr lang="zh-CN" altLang="en-US" dirty="0"/>
              <a:t>年政务院颁布的</a:t>
            </a:r>
            <a:r>
              <a:rPr lang="en-US" altLang="zh-CN" dirty="0"/>
              <a:t>《</a:t>
            </a:r>
            <a:r>
              <a:rPr lang="zh-CN" altLang="en-US" dirty="0"/>
              <a:t>保守国家机密暂行条例</a:t>
            </a:r>
            <a:r>
              <a:rPr lang="en-US" altLang="zh-CN" dirty="0"/>
              <a:t>》</a:t>
            </a:r>
            <a:r>
              <a:rPr lang="zh-CN" altLang="en-US" dirty="0"/>
              <a:t>将国家秘密统称为“国家机密”，没有规定密级。</a:t>
            </a:r>
            <a:r>
              <a:rPr lang="en-US" altLang="zh-CN" dirty="0"/>
              <a:t>1956</a:t>
            </a:r>
            <a:r>
              <a:rPr lang="zh-CN" altLang="en-US" dirty="0"/>
              <a:t>年国务院在</a:t>
            </a:r>
            <a:r>
              <a:rPr lang="en-US" altLang="zh-CN" dirty="0"/>
              <a:t>《</a:t>
            </a:r>
            <a:r>
              <a:rPr lang="zh-CN" altLang="en-US" dirty="0"/>
              <a:t>关于划分保密事项范围和改善资料供应工作的通知</a:t>
            </a:r>
            <a:r>
              <a:rPr lang="en-US" altLang="zh-CN" dirty="0"/>
              <a:t>》</a:t>
            </a:r>
            <a:r>
              <a:rPr lang="zh-CN" altLang="en-US" dirty="0"/>
              <a:t>中，将密级分为绝密和秘密两级。其后，中央军事委员会在有关规定中，将密级分为绝密、机密和秘密三级。</a:t>
            </a:r>
            <a:r>
              <a:rPr lang="en-US" altLang="zh-CN" dirty="0"/>
              <a:t>1988</a:t>
            </a:r>
            <a:r>
              <a:rPr lang="zh-CN" altLang="en-US" dirty="0"/>
              <a:t>年保密法把国家秘密的密级分为三级。这次修订保留了这一做法。</a:t>
            </a:r>
          </a:p>
          <a:p>
            <a:pPr fontAlgn="t"/>
            <a:r>
              <a:rPr lang="zh-CN" altLang="en-US" dirty="0"/>
              <a:t>第一款明确规定国家秘密的密级分为绝密、机密、秘密三级。实行分级管理，有利于突出重点，按照密级高低采取相应的管理措施，也有利于对外交往与合作中实现对等保护。</a:t>
            </a:r>
          </a:p>
          <a:p>
            <a:pPr fontAlgn="t"/>
            <a:r>
              <a:rPr lang="zh-CN" altLang="en-US" dirty="0"/>
              <a:t>第二款从泄露后的损害后果考量，规定了区分绝密级、机密级和秘密级的原则和标准，为确定国家秘密事项的密级提供了依据。“特别严重的损害”，一般是指泄露后会破坏国家主权和领土完整，威胁国家政权巩固，或者使国家政治、经济利益等遭受巨大损失，其影响一般是全局性、战略性的。“严重的损害”，一般是指泄露后会使某一领域内的国家安全和利益遭受重大损失，其影响一般是较大范围的。“损害”，一般是指泄露后会使某一方面的国家安全和利益遭受损失，其影响一般是局部性的。</a:t>
            </a:r>
          </a:p>
          <a:p>
            <a:endParaRPr kumimoji="1" lang="zh-CN" altLang="en-US" dirty="0"/>
          </a:p>
        </p:txBody>
      </p:sp>
    </p:spTree>
    <p:extLst>
      <p:ext uri="{BB962C8B-B14F-4D97-AF65-F5344CB8AC3E}">
        <p14:creationId xmlns:p14="http://schemas.microsoft.com/office/powerpoint/2010/main" val="425017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idx="4294967295"/>
          </p:nvPr>
        </p:nvSpPr>
        <p:spPr/>
        <p:txBody>
          <a:bodyPr/>
          <a:lstStyle/>
          <a:p>
            <a:r>
              <a:rPr lang="zh-CN" altLang="en-US" dirty="0" smtClean="0">
                <a:solidFill>
                  <a:srgbClr val="00B0F0"/>
                </a:solidFill>
              </a:rPr>
              <a:t>派生定密的原则</a:t>
            </a:r>
            <a:endParaRPr lang="zh-CN" altLang="en-US" dirty="0">
              <a:solidFill>
                <a:srgbClr val="00B0F0"/>
              </a:solidFill>
            </a:endParaRPr>
          </a:p>
        </p:txBody>
      </p:sp>
      <p:sp>
        <p:nvSpPr>
          <p:cNvPr id="70658" name="内容占位符 2"/>
          <p:cNvSpPr>
            <a:spLocks noGrp="1"/>
          </p:cNvSpPr>
          <p:nvPr>
            <p:ph idx="4294967295"/>
          </p:nvPr>
        </p:nvSpPr>
        <p:spPr/>
        <p:txBody>
          <a:bodyPr/>
          <a:lstStyle/>
          <a:p>
            <a:pPr marL="385763" indent="-385763">
              <a:spcAft>
                <a:spcPts val="900"/>
              </a:spcAft>
              <a:buFontTx/>
              <a:buAutoNum type="circleNumDbPlain"/>
            </a:pPr>
            <a:r>
              <a:rPr lang="zh-CN" altLang="en-US"/>
              <a:t>遵守“确有需要”原则，并非所有派生的文件，都需要进行派生定密</a:t>
            </a:r>
          </a:p>
          <a:p>
            <a:pPr marL="385763" indent="-385763">
              <a:spcAft>
                <a:spcPts val="900"/>
              </a:spcAft>
              <a:buFontTx/>
              <a:buAutoNum type="circleNumDbPlain"/>
            </a:pPr>
            <a:r>
              <a:rPr lang="zh-CN" altLang="en-US"/>
              <a:t>密级、保密期限保持严格一致，知悉范围尽量保持一致，但可以调整</a:t>
            </a:r>
          </a:p>
        </p:txBody>
      </p:sp>
    </p:spTree>
    <p:extLst>
      <p:ext uri="{BB962C8B-B14F-4D97-AF65-F5344CB8AC3E}">
        <p14:creationId xmlns:p14="http://schemas.microsoft.com/office/powerpoint/2010/main" val="29109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8C5C26C2-EEFF-0349-A8F8-64F9B4CB982C}" type="slidenum">
              <a:rPr lang="zh-CN" altLang="en-US" sz="900">
                <a:solidFill>
                  <a:srgbClr val="898989"/>
                </a:solidFill>
              </a:rPr>
              <a:pPr>
                <a:lnSpc>
                  <a:spcPct val="100000"/>
                </a:lnSpc>
                <a:spcBef>
                  <a:spcPct val="0"/>
                </a:spcBef>
                <a:buFontTx/>
                <a:buNone/>
              </a:pPr>
              <a:t>41</a:t>
            </a:fld>
            <a:endParaRPr lang="zh-CN" altLang="en-US" sz="900">
              <a:solidFill>
                <a:srgbClr val="898989"/>
              </a:solidFill>
            </a:endParaRPr>
          </a:p>
        </p:txBody>
      </p:sp>
      <p:sp>
        <p:nvSpPr>
          <p:cNvPr id="71682" name="矩形 2"/>
          <p:cNvSpPr>
            <a:spLocks noChangeArrowheads="1"/>
          </p:cNvSpPr>
          <p:nvPr/>
        </p:nvSpPr>
        <p:spPr bwMode="auto">
          <a:xfrm>
            <a:off x="383381" y="1157288"/>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00000"/>
              </a:lnSpc>
              <a:spcBef>
                <a:spcPct val="0"/>
              </a:spcBef>
              <a:buFontTx/>
              <a:buNone/>
            </a:pPr>
            <a:r>
              <a:rPr lang="zh-CN" altLang="en-US" sz="2400">
                <a:solidFill>
                  <a:srgbClr val="00B0F0"/>
                </a:solidFill>
              </a:rPr>
              <a:t>哪些情况符合“确有需要”原则</a:t>
            </a:r>
          </a:p>
        </p:txBody>
      </p:sp>
      <p:sp>
        <p:nvSpPr>
          <p:cNvPr id="71683" name="矩形 3"/>
          <p:cNvSpPr>
            <a:spLocks noChangeArrowheads="1"/>
          </p:cNvSpPr>
          <p:nvPr/>
        </p:nvSpPr>
        <p:spPr bwMode="auto">
          <a:xfrm>
            <a:off x="838200" y="2139554"/>
            <a:ext cx="76771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00000"/>
              </a:lnSpc>
              <a:spcBef>
                <a:spcPct val="0"/>
              </a:spcBef>
              <a:spcAft>
                <a:spcPts val="900"/>
              </a:spcAft>
              <a:buFontTx/>
              <a:buAutoNum type="circleNumDbPlain"/>
            </a:pPr>
            <a:r>
              <a:rPr lang="zh-CN" altLang="en-US" sz="1800"/>
              <a:t>派生事项与所执行或办理事项完全一致（全文转发、实施细则）</a:t>
            </a:r>
          </a:p>
          <a:p>
            <a:pPr>
              <a:lnSpc>
                <a:spcPct val="100000"/>
              </a:lnSpc>
              <a:spcBef>
                <a:spcPct val="0"/>
              </a:spcBef>
              <a:spcAft>
                <a:spcPts val="900"/>
              </a:spcAft>
              <a:buFontTx/>
              <a:buAutoNum type="circleNumDbPlain"/>
            </a:pPr>
            <a:r>
              <a:rPr lang="zh-CN" altLang="en-US" sz="1800"/>
              <a:t>派生事项与所执行或办理事项部分一致（在主要部分、关键内容、密点上一致）</a:t>
            </a:r>
          </a:p>
          <a:p>
            <a:pPr>
              <a:lnSpc>
                <a:spcPct val="100000"/>
              </a:lnSpc>
              <a:spcBef>
                <a:spcPct val="0"/>
              </a:spcBef>
              <a:spcAft>
                <a:spcPts val="900"/>
              </a:spcAft>
              <a:buFontTx/>
              <a:buAutoNum type="circleNumDbPlain"/>
            </a:pPr>
            <a:r>
              <a:rPr lang="zh-CN" altLang="en-US" sz="1800"/>
              <a:t>科研项目的“分解定密”（例外）</a:t>
            </a:r>
          </a:p>
          <a:p>
            <a:pPr>
              <a:lnSpc>
                <a:spcPct val="100000"/>
              </a:lnSpc>
              <a:spcBef>
                <a:spcPct val="0"/>
              </a:spcBef>
              <a:spcAft>
                <a:spcPts val="900"/>
              </a:spcAft>
              <a:buFontTx/>
              <a:buAutoNum type="circleNumDbPlain"/>
            </a:pPr>
            <a:endParaRPr lang="zh-CN" altLang="en-US" sz="1800"/>
          </a:p>
        </p:txBody>
      </p:sp>
    </p:spTree>
    <p:extLst>
      <p:ext uri="{BB962C8B-B14F-4D97-AF65-F5344CB8AC3E}">
        <p14:creationId xmlns:p14="http://schemas.microsoft.com/office/powerpoint/2010/main" val="1028738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idx="4294967295"/>
          </p:nvPr>
        </p:nvSpPr>
        <p:spPr>
          <a:xfrm>
            <a:off x="457200" y="548680"/>
            <a:ext cx="8229600" cy="857250"/>
          </a:xfrm>
        </p:spPr>
        <p:txBody>
          <a:bodyPr/>
          <a:lstStyle/>
          <a:p>
            <a:r>
              <a:rPr lang="zh-CN" altLang="en-US" sz="2700" b="1" dirty="0" smtClean="0">
                <a:solidFill>
                  <a:srgbClr val="C00000"/>
                </a:solidFill>
              </a:rPr>
              <a:t>派生定密的种类</a:t>
            </a:r>
            <a:endParaRPr lang="zh-CN" altLang="en-US" sz="2700" b="1" dirty="0">
              <a:solidFill>
                <a:srgbClr val="C00000"/>
              </a:solidFill>
            </a:endParaRPr>
          </a:p>
        </p:txBody>
      </p:sp>
      <p:sp>
        <p:nvSpPr>
          <p:cNvPr id="68610" name="内容占位符 3"/>
          <p:cNvSpPr>
            <a:spLocks noGrp="1"/>
          </p:cNvSpPr>
          <p:nvPr>
            <p:ph idx="4294967295"/>
          </p:nvPr>
        </p:nvSpPr>
        <p:spPr/>
        <p:txBody>
          <a:bodyPr/>
          <a:lstStyle/>
          <a:p>
            <a:r>
              <a:rPr lang="zh-CN" altLang="en-US" sz="1800" dirty="0" smtClean="0"/>
              <a:t>执行类派生定密</a:t>
            </a:r>
          </a:p>
          <a:p>
            <a:pPr marL="0" indent="0">
              <a:buNone/>
            </a:pPr>
            <a:r>
              <a:rPr lang="zh-CN" altLang="en-US" sz="1800" dirty="0" smtClean="0"/>
              <a:t>（执行计划、执行部署、执行措施、执行数据、执行进程、执行结果、执行报告）</a:t>
            </a:r>
          </a:p>
          <a:p>
            <a:r>
              <a:rPr lang="zh-CN" altLang="en-US" sz="1800" dirty="0" smtClean="0"/>
              <a:t>使用类派生定密</a:t>
            </a:r>
          </a:p>
          <a:p>
            <a:pPr marL="0" indent="0">
              <a:buNone/>
            </a:pPr>
            <a:r>
              <a:rPr lang="zh-CN" altLang="en-US" sz="1800" dirty="0" smtClean="0"/>
              <a:t>（转发、提炼、概括、汇总、摘编、引用、诠释、细化、规划、设计、标注、绘制）</a:t>
            </a:r>
          </a:p>
          <a:p>
            <a:r>
              <a:rPr lang="zh-CN" altLang="en-US" sz="1800" dirty="0" smtClean="0"/>
              <a:t>办理类派生定密</a:t>
            </a:r>
          </a:p>
          <a:p>
            <a:pPr marL="0" indent="0">
              <a:buNone/>
            </a:pPr>
            <a:r>
              <a:rPr lang="zh-CN" altLang="en-US" sz="1800" dirty="0" smtClean="0"/>
              <a:t>（提供有关调查统计数据、情况说明及原始资料；对事项咨询等所做的答复、批复、批注、批示；对征求意见所作的答复、意见、建议等）</a:t>
            </a:r>
          </a:p>
          <a:p>
            <a:endParaRPr lang="zh-CN" altLang="en-US" sz="1800" dirty="0"/>
          </a:p>
        </p:txBody>
      </p:sp>
    </p:spTree>
    <p:extLst>
      <p:ext uri="{BB962C8B-B14F-4D97-AF65-F5344CB8AC3E}">
        <p14:creationId xmlns:p14="http://schemas.microsoft.com/office/powerpoint/2010/main" val="618438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E94E87EA-A553-A74C-B917-D4F5154061C1}" type="slidenum">
              <a:rPr lang="zh-CN" altLang="en-US" sz="900">
                <a:solidFill>
                  <a:srgbClr val="898989"/>
                </a:solidFill>
              </a:rPr>
              <a:pPr>
                <a:lnSpc>
                  <a:spcPct val="100000"/>
                </a:lnSpc>
                <a:spcBef>
                  <a:spcPct val="0"/>
                </a:spcBef>
                <a:buFontTx/>
                <a:buNone/>
              </a:pPr>
              <a:t>43</a:t>
            </a:fld>
            <a:endParaRPr lang="zh-CN" altLang="en-US" sz="900">
              <a:solidFill>
                <a:srgbClr val="898989"/>
              </a:solidFill>
            </a:endParaRPr>
          </a:p>
        </p:txBody>
      </p:sp>
      <p:sp>
        <p:nvSpPr>
          <p:cNvPr id="72706" name="矩形 2"/>
          <p:cNvSpPr>
            <a:spLocks noChangeArrowheads="1"/>
          </p:cNvSpPr>
          <p:nvPr/>
        </p:nvSpPr>
        <p:spPr bwMode="auto">
          <a:xfrm>
            <a:off x="383381" y="115728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00000"/>
              </a:lnSpc>
              <a:spcBef>
                <a:spcPct val="0"/>
              </a:spcBef>
              <a:buFontTx/>
              <a:buNone/>
            </a:pPr>
            <a:r>
              <a:rPr lang="zh-CN" altLang="en-US" sz="2400">
                <a:solidFill>
                  <a:srgbClr val="00B0F0"/>
                </a:solidFill>
              </a:rPr>
              <a:t>哪些情况不需要派生定密</a:t>
            </a:r>
          </a:p>
        </p:txBody>
      </p:sp>
      <p:sp>
        <p:nvSpPr>
          <p:cNvPr id="72707" name="矩形 3"/>
          <p:cNvSpPr>
            <a:spLocks noChangeArrowheads="1"/>
          </p:cNvSpPr>
          <p:nvPr/>
        </p:nvSpPr>
        <p:spPr bwMode="auto">
          <a:xfrm>
            <a:off x="838200" y="2139554"/>
            <a:ext cx="76771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0"/>
              </a:defRPr>
            </a:lvl9pPr>
          </a:lstStyle>
          <a:p>
            <a:pPr>
              <a:lnSpc>
                <a:spcPct val="100000"/>
              </a:lnSpc>
              <a:spcBef>
                <a:spcPct val="0"/>
              </a:spcBef>
              <a:spcAft>
                <a:spcPts val="900"/>
              </a:spcAft>
              <a:buFontTx/>
              <a:buAutoNum type="circleNumDbPlain"/>
            </a:pPr>
            <a:r>
              <a:rPr lang="zh-CN" altLang="en-US" sz="1800"/>
              <a:t>征求意见（经研究无意见），可以不定密</a:t>
            </a:r>
          </a:p>
          <a:p>
            <a:pPr>
              <a:lnSpc>
                <a:spcPct val="100000"/>
              </a:lnSpc>
              <a:spcBef>
                <a:spcPct val="0"/>
              </a:spcBef>
              <a:spcAft>
                <a:spcPts val="900"/>
              </a:spcAft>
              <a:buFontTx/>
              <a:buAutoNum type="circleNumDbPlain"/>
            </a:pPr>
            <a:r>
              <a:rPr lang="zh-CN" altLang="en-US" sz="1800"/>
              <a:t>上级下发收集材料的通知，执行中提交的是本单位的自己的基本材料</a:t>
            </a:r>
          </a:p>
          <a:p>
            <a:pPr>
              <a:lnSpc>
                <a:spcPct val="100000"/>
              </a:lnSpc>
              <a:spcBef>
                <a:spcPct val="0"/>
              </a:spcBef>
              <a:spcAft>
                <a:spcPts val="900"/>
              </a:spcAft>
              <a:buFontTx/>
              <a:buAutoNum type="circleNumDbPlain"/>
            </a:pPr>
            <a:r>
              <a:rPr lang="zh-CN" altLang="en-US" sz="1800"/>
              <a:t>日常工作（涉密会议要求）</a:t>
            </a:r>
          </a:p>
          <a:p>
            <a:pPr>
              <a:lnSpc>
                <a:spcPct val="100000"/>
              </a:lnSpc>
              <a:spcBef>
                <a:spcPct val="0"/>
              </a:spcBef>
              <a:spcAft>
                <a:spcPts val="900"/>
              </a:spcAft>
              <a:buFontTx/>
              <a:buAutoNum type="circleNumDbPlain"/>
            </a:pPr>
            <a:r>
              <a:rPr lang="zh-CN" altLang="en-US" sz="1800"/>
              <a:t>不需要履行派生定密程序的情况：收发登记本、涉密文件资料汇编、会议录音、录像资料（简易处理）</a:t>
            </a:r>
          </a:p>
        </p:txBody>
      </p:sp>
    </p:spTree>
    <p:extLst>
      <p:ext uri="{BB962C8B-B14F-4D97-AF65-F5344CB8AC3E}">
        <p14:creationId xmlns:p14="http://schemas.microsoft.com/office/powerpoint/2010/main" val="1469201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p:nvPr>
        </p:nvSpPr>
        <p:spPr/>
        <p:txBody>
          <a:bodyPr/>
          <a:lstStyle/>
          <a:p>
            <a:r>
              <a:rPr lang="zh-CN" altLang="en-US" b="1" dirty="0" smtClean="0">
                <a:solidFill>
                  <a:srgbClr val="C00000"/>
                </a:solidFill>
              </a:rPr>
              <a:t>三、关于</a:t>
            </a:r>
            <a:r>
              <a:rPr lang="zh-CN" altLang="en-US" b="1" dirty="0">
                <a:solidFill>
                  <a:srgbClr val="C00000"/>
                </a:solidFill>
              </a:rPr>
              <a:t>派生定密程序</a:t>
            </a:r>
            <a:endParaRPr kumimoji="1" lang="zh-CN" altLang="en-US" b="1" dirty="0">
              <a:solidFill>
                <a:srgbClr val="C00000"/>
              </a:solidFill>
            </a:endParaRPr>
          </a:p>
        </p:txBody>
      </p:sp>
      <p:sp>
        <p:nvSpPr>
          <p:cNvPr id="77826" name="内容占位符 2"/>
          <p:cNvSpPr>
            <a:spLocks noGrp="1"/>
          </p:cNvSpPr>
          <p:nvPr>
            <p:ph idx="1"/>
          </p:nvPr>
        </p:nvSpPr>
        <p:spPr/>
        <p:txBody>
          <a:bodyPr>
            <a:normAutofit lnSpcReduction="10000"/>
          </a:bodyPr>
          <a:lstStyle/>
          <a:p>
            <a:r>
              <a:rPr lang="zh-CN" altLang="en-US"/>
              <a:t>派生定密是定密的一种特殊形式，程序上应当遵守定密管理的一般要求。</a:t>
            </a:r>
          </a:p>
          <a:p>
            <a:r>
              <a:rPr lang="zh-CN" altLang="en-US"/>
              <a:t>即，机关单位在派生国家秘密产生的同时，应当由承办人依据所执行或者办理的已定密事项拟定密级、保密期限和知悉范围，报定密责任人审核批准。同时，作出书面记录，注明承办人、定密责任人和定密依据，并在相关载体上作出相应的国家秘密标志。</a:t>
            </a:r>
            <a:endParaRPr kumimoji="1" lang="zh-CN" altLang="en-US"/>
          </a:p>
        </p:txBody>
      </p:sp>
      <p:sp>
        <p:nvSpPr>
          <p:cNvPr id="77827"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A56156C7-8FF2-474A-9302-19DB4CE2198D}" type="slidenum">
              <a:rPr lang="zh-CN" altLang="en-US" sz="900">
                <a:solidFill>
                  <a:srgbClr val="898989"/>
                </a:solidFill>
              </a:rPr>
              <a:pPr>
                <a:lnSpc>
                  <a:spcPct val="100000"/>
                </a:lnSpc>
                <a:spcBef>
                  <a:spcPct val="0"/>
                </a:spcBef>
                <a:buFontTx/>
                <a:buNone/>
              </a:pPr>
              <a:t>44</a:t>
            </a:fld>
            <a:endParaRPr lang="zh-CN" altLang="en-US" sz="900">
              <a:solidFill>
                <a:srgbClr val="898989"/>
              </a:solidFill>
            </a:endParaRPr>
          </a:p>
        </p:txBody>
      </p:sp>
    </p:spTree>
    <p:extLst>
      <p:ext uri="{BB962C8B-B14F-4D97-AF65-F5344CB8AC3E}">
        <p14:creationId xmlns:p14="http://schemas.microsoft.com/office/powerpoint/2010/main" val="630047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p:cNvSpPr>
          <p:nvPr>
            <p:ph type="title"/>
          </p:nvPr>
        </p:nvSpPr>
        <p:spPr/>
        <p:txBody>
          <a:bodyPr/>
          <a:lstStyle/>
          <a:p>
            <a:endParaRPr kumimoji="1" lang="zh-CN" altLang="en-US"/>
          </a:p>
        </p:txBody>
      </p:sp>
      <p:pic>
        <p:nvPicPr>
          <p:cNvPr id="79874" name="内容占位符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59619" y="2320529"/>
            <a:ext cx="3681413" cy="3263503"/>
          </a:xfrm>
        </p:spPr>
      </p:pic>
      <p:sp>
        <p:nvSpPr>
          <p:cNvPr id="79875"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7F18F12D-3D12-5445-928A-6DBDA57A362F}" type="slidenum">
              <a:rPr lang="zh-CN" altLang="en-US" sz="900">
                <a:solidFill>
                  <a:srgbClr val="898989"/>
                </a:solidFill>
              </a:rPr>
              <a:pPr>
                <a:lnSpc>
                  <a:spcPct val="100000"/>
                </a:lnSpc>
                <a:spcBef>
                  <a:spcPct val="0"/>
                </a:spcBef>
                <a:buFontTx/>
                <a:buNone/>
              </a:pPr>
              <a:t>45</a:t>
            </a:fld>
            <a:endParaRPr lang="zh-CN" altLang="en-US" sz="900">
              <a:solidFill>
                <a:srgbClr val="898989"/>
              </a:solidFill>
            </a:endParaRPr>
          </a:p>
        </p:txBody>
      </p:sp>
      <p:pic>
        <p:nvPicPr>
          <p:cNvPr id="79876"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31094"/>
            <a:ext cx="4455319" cy="237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11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四、无定密权机关的申请定密</a:t>
            </a:r>
            <a:endParaRPr lang="zh-CN" altLang="en-US" dirty="0"/>
          </a:p>
        </p:txBody>
      </p:sp>
      <p:sp>
        <p:nvSpPr>
          <p:cNvPr id="3" name="内容占位符 2"/>
          <p:cNvSpPr>
            <a:spLocks noGrp="1"/>
          </p:cNvSpPr>
          <p:nvPr>
            <p:ph idx="1"/>
          </p:nvPr>
        </p:nvSpPr>
        <p:spPr/>
        <p:txBody>
          <a:bodyPr/>
          <a:lstStyle/>
          <a:p>
            <a:r>
              <a:rPr lang="zh-CN" altLang="en-US" dirty="0" smtClean="0"/>
              <a:t>对本机、关单位产生的事项，依据相关国家秘密事项范围规定应当确定为国家秘密，但本机关、单位没有定密权的，或超越本机关、单位定密权限的，机关单位不得自行进行定密，应当按照以下程序办理：</a:t>
            </a:r>
            <a:endParaRPr lang="zh-CN" altLang="en-US" dirty="0"/>
          </a:p>
        </p:txBody>
      </p:sp>
    </p:spTree>
    <p:extLst>
      <p:ext uri="{BB962C8B-B14F-4D97-AF65-F5344CB8AC3E}">
        <p14:creationId xmlns:p14="http://schemas.microsoft.com/office/powerpoint/2010/main" val="2128329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第一，由承办人提出拟办意见，填写</a:t>
            </a:r>
            <a:r>
              <a:rPr lang="en-US" altLang="zh-CN" dirty="0" smtClean="0"/>
              <a:t>《</a:t>
            </a:r>
            <a:r>
              <a:rPr lang="zh-CN" altLang="en-US" dirty="0" smtClean="0"/>
              <a:t>无权定密事项定密申报表</a:t>
            </a:r>
            <a:r>
              <a:rPr lang="en-US" altLang="zh-CN" dirty="0" smtClean="0"/>
              <a:t>》</a:t>
            </a:r>
            <a:r>
              <a:rPr lang="zh-CN" altLang="en-US" dirty="0" smtClean="0"/>
              <a:t>，机关、单位负责人批准后，报请有密级确定权的上级机关、单位确定；没有上级机关、单位的，提请有相应定密权限的上级业务主管部门、行业主管部门或者保密行政管理部门确定。</a:t>
            </a:r>
            <a:endParaRPr lang="zh-CN" altLang="en-US" dirty="0"/>
          </a:p>
        </p:txBody>
      </p:sp>
    </p:spTree>
    <p:extLst>
      <p:ext uri="{BB962C8B-B14F-4D97-AF65-F5344CB8AC3E}">
        <p14:creationId xmlns:p14="http://schemas.microsoft.com/office/powerpoint/2010/main" val="193638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571473" y="857232"/>
          <a:ext cx="8143932" cy="5827973"/>
        </p:xfrm>
        <a:graphic>
          <a:graphicData uri="http://schemas.openxmlformats.org/drawingml/2006/table">
            <a:tbl>
              <a:tblPr/>
              <a:tblGrid>
                <a:gridCol w="2124504"/>
                <a:gridCol w="2006476"/>
                <a:gridCol w="2006476"/>
                <a:gridCol w="2006476"/>
              </a:tblGrid>
              <a:tr h="552880">
                <a:tc>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申报单位</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ctr">
                        <a:lnSpc>
                          <a:spcPct val="120000"/>
                        </a:lnSpc>
                        <a:spcAft>
                          <a:spcPts val="0"/>
                        </a:spcAft>
                      </a:pPr>
                      <a:endParaRPr lang="en-US" sz="20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512786">
                <a:tc>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事项名称</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ctr">
                        <a:lnSpc>
                          <a:spcPct val="120000"/>
                        </a:lnSpc>
                        <a:spcAft>
                          <a:spcPts val="0"/>
                        </a:spcAft>
                      </a:pPr>
                      <a:endParaRPr lang="en-US" sz="20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452644">
                <a:tc rowSpan="2">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拟定保密措施</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密级</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保密期限</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知悉范围</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9350">
                <a:tc vMerge="1">
                  <a:txBody>
                    <a:bodyPr/>
                    <a:lstStyle/>
                    <a:p>
                      <a:endParaRPr lang="zh-CN" altLang="en-US"/>
                    </a:p>
                  </a:txBody>
                  <a:tcPr/>
                </a:tc>
                <a:tc>
                  <a:txBody>
                    <a:bodyPr/>
                    <a:lstStyle/>
                    <a:p>
                      <a:pPr indent="266700" algn="ctr">
                        <a:lnSpc>
                          <a:spcPct val="120000"/>
                        </a:lnSpc>
                        <a:spcAft>
                          <a:spcPts val="0"/>
                        </a:spcAft>
                      </a:pPr>
                      <a:endParaRPr lang="en-US" sz="20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0000"/>
                        </a:lnSpc>
                        <a:spcAft>
                          <a:spcPts val="0"/>
                        </a:spcAft>
                      </a:pPr>
                      <a:endParaRPr lang="en-US" sz="2000">
                        <a:solidFill>
                          <a:srgbClr val="E36C0A"/>
                        </a:solidFill>
                        <a:latin typeface="楷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0000"/>
                        </a:lnSpc>
                        <a:spcAft>
                          <a:spcPts val="0"/>
                        </a:spcAft>
                      </a:pPr>
                      <a:endParaRPr lang="en-US" sz="2000">
                        <a:solidFill>
                          <a:srgbClr val="E36C0A"/>
                        </a:solidFill>
                        <a:latin typeface="楷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6960">
                <a:tc>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拟定理由</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ctr">
                        <a:lnSpc>
                          <a:spcPct val="120000"/>
                        </a:lnSpc>
                        <a:spcAft>
                          <a:spcPts val="0"/>
                        </a:spcAft>
                      </a:pPr>
                      <a:endParaRPr lang="en-US" sz="200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077484">
                <a:tc>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承办人意见</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ctr">
                        <a:lnSpc>
                          <a:spcPct val="120000"/>
                        </a:lnSpc>
                        <a:spcAft>
                          <a:spcPts val="0"/>
                        </a:spcAft>
                      </a:pPr>
                      <a:endParaRPr lang="zh-CN" sz="2000">
                        <a:solidFill>
                          <a:srgbClr val="E36C0A"/>
                        </a:solidFill>
                        <a:latin typeface="ATC-6c494eea69774f537b80*+Times"/>
                        <a:ea typeface="楷体"/>
                        <a:cs typeface="ATC-6c494eea69774f537b80*+Times"/>
                      </a:endParaRPr>
                    </a:p>
                    <a:p>
                      <a:pPr indent="266700" algn="ctr">
                        <a:lnSpc>
                          <a:spcPct val="120000"/>
                        </a:lnSpc>
                        <a:spcAft>
                          <a:spcPts val="0"/>
                        </a:spcAft>
                      </a:pPr>
                      <a:r>
                        <a:rPr lang="zh-CN" sz="2000">
                          <a:solidFill>
                            <a:srgbClr val="E36C0A"/>
                          </a:solidFill>
                          <a:latin typeface="ATC-6c494eea69774f537b80*+Times"/>
                          <a:ea typeface="楷体"/>
                          <a:cs typeface="ATC-6c494eea69774f537b80*+Times"/>
                        </a:rPr>
                        <a:t>承办人（签字）：</a:t>
                      </a:r>
                      <a:endParaRPr lang="zh-CN" sz="2000">
                        <a:solidFill>
                          <a:srgbClr val="000000"/>
                        </a:solidFill>
                        <a:latin typeface="ATC-6c494eea69774f537b80*+Times"/>
                        <a:cs typeface="ATC-6c494eea69774f537b80*+Times"/>
                      </a:endParaRPr>
                    </a:p>
                    <a:p>
                      <a:pPr marR="107950" indent="266700" algn="r">
                        <a:lnSpc>
                          <a:spcPct val="120000"/>
                        </a:lnSpc>
                        <a:spcAft>
                          <a:spcPts val="0"/>
                        </a:spcAft>
                      </a:pPr>
                      <a:r>
                        <a:rPr lang="zh-CN" sz="2000">
                          <a:solidFill>
                            <a:srgbClr val="E36C0A"/>
                          </a:solidFill>
                          <a:latin typeface="ATC-6c494eea69774f537b80*+Times"/>
                          <a:ea typeface="楷体"/>
                          <a:cs typeface="ATC-6c494eea69774f537b80*+Times"/>
                        </a:rPr>
                        <a:t>年  月  日</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077484">
                <a:tc>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机关、单位</a:t>
                      </a:r>
                      <a:endParaRPr lang="zh-CN" sz="2000">
                        <a:solidFill>
                          <a:srgbClr val="000000"/>
                        </a:solidFill>
                        <a:latin typeface="ATC-6c494eea69774f537b80*+Times"/>
                        <a:cs typeface="ATC-6c494eea69774f537b80*+Times"/>
                      </a:endParaRPr>
                    </a:p>
                    <a:p>
                      <a:pPr algn="ctr">
                        <a:lnSpc>
                          <a:spcPct val="120000"/>
                        </a:lnSpc>
                        <a:spcAft>
                          <a:spcPts val="0"/>
                        </a:spcAft>
                      </a:pPr>
                      <a:r>
                        <a:rPr lang="zh-CN" sz="2000">
                          <a:solidFill>
                            <a:srgbClr val="E36C0A"/>
                          </a:solidFill>
                          <a:latin typeface="ATC-6c494eea69774f537b80*+Times"/>
                          <a:ea typeface="楷体"/>
                          <a:cs typeface="ATC-6c494eea69774f537b80*+Times"/>
                        </a:rPr>
                        <a:t>负责人意见</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ctr">
                        <a:lnSpc>
                          <a:spcPct val="120000"/>
                        </a:lnSpc>
                        <a:spcAft>
                          <a:spcPts val="0"/>
                        </a:spcAft>
                      </a:pPr>
                      <a:endParaRPr lang="zh-CN" sz="2000">
                        <a:solidFill>
                          <a:srgbClr val="E36C0A"/>
                        </a:solidFill>
                        <a:latin typeface="ATC-6c494eea69774f537b80*+Times"/>
                        <a:ea typeface="楷体"/>
                        <a:cs typeface="ATC-6c494eea69774f537b80*+Times"/>
                      </a:endParaRPr>
                    </a:p>
                    <a:p>
                      <a:pPr indent="266700" algn="ctr">
                        <a:lnSpc>
                          <a:spcPct val="120000"/>
                        </a:lnSpc>
                        <a:spcAft>
                          <a:spcPts val="0"/>
                        </a:spcAft>
                      </a:pPr>
                      <a:r>
                        <a:rPr lang="zh-CN" sz="2000">
                          <a:solidFill>
                            <a:srgbClr val="E36C0A"/>
                          </a:solidFill>
                          <a:latin typeface="ATC-6c494eea69774f537b80*+Times"/>
                          <a:ea typeface="楷体"/>
                          <a:cs typeface="ATC-6c494eea69774f537b80*+Times"/>
                        </a:rPr>
                        <a:t>机关、单位负责人（签字）：</a:t>
                      </a:r>
                      <a:endParaRPr lang="zh-CN" sz="2000">
                        <a:solidFill>
                          <a:srgbClr val="000000"/>
                        </a:solidFill>
                        <a:latin typeface="ATC-6c494eea69774f537b80*+Times"/>
                        <a:cs typeface="ATC-6c494eea69774f537b80*+Times"/>
                      </a:endParaRPr>
                    </a:p>
                    <a:p>
                      <a:pPr marR="107950" indent="266700" algn="r">
                        <a:lnSpc>
                          <a:spcPct val="120000"/>
                        </a:lnSpc>
                        <a:spcAft>
                          <a:spcPts val="0"/>
                        </a:spcAft>
                      </a:pPr>
                      <a:r>
                        <a:rPr lang="zh-CN" sz="2000">
                          <a:solidFill>
                            <a:srgbClr val="E36C0A"/>
                          </a:solidFill>
                          <a:latin typeface="ATC-6c494eea69774f537b80*+Times"/>
                          <a:ea typeface="楷体"/>
                          <a:cs typeface="ATC-6c494eea69774f537b80*+Times"/>
                        </a:rPr>
                        <a:t>年  月  日</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1034013">
                <a:tc>
                  <a:txBody>
                    <a:bodyPr/>
                    <a:lstStyle/>
                    <a:p>
                      <a:pPr algn="ctr">
                        <a:lnSpc>
                          <a:spcPct val="120000"/>
                        </a:lnSpc>
                        <a:spcAft>
                          <a:spcPts val="0"/>
                        </a:spcAft>
                      </a:pPr>
                      <a:r>
                        <a:rPr lang="zh-CN" sz="2000">
                          <a:solidFill>
                            <a:srgbClr val="E36C0A"/>
                          </a:solidFill>
                          <a:latin typeface="ATC-6c494eea69774f537b80*+Times"/>
                          <a:ea typeface="楷体"/>
                          <a:cs typeface="ATC-6c494eea69774f537b80*+Times"/>
                        </a:rPr>
                        <a:t>保密行政管理</a:t>
                      </a:r>
                      <a:endParaRPr lang="zh-CN" sz="2000">
                        <a:solidFill>
                          <a:srgbClr val="000000"/>
                        </a:solidFill>
                        <a:latin typeface="ATC-6c494eea69774f537b80*+Times"/>
                        <a:cs typeface="ATC-6c494eea69774f537b80*+Times"/>
                      </a:endParaRPr>
                    </a:p>
                    <a:p>
                      <a:pPr algn="ctr">
                        <a:lnSpc>
                          <a:spcPct val="120000"/>
                        </a:lnSpc>
                        <a:spcAft>
                          <a:spcPts val="0"/>
                        </a:spcAft>
                      </a:pPr>
                      <a:r>
                        <a:rPr lang="zh-CN" sz="2000">
                          <a:solidFill>
                            <a:srgbClr val="E36C0A"/>
                          </a:solidFill>
                          <a:latin typeface="ATC-6c494eea69774f537b80*+Times"/>
                          <a:ea typeface="楷体"/>
                          <a:cs typeface="ATC-6c494eea69774f537b80*+Times"/>
                        </a:rPr>
                        <a:t>部 门 批 复</a:t>
                      </a:r>
                      <a:endParaRPr lang="zh-CN" sz="2000">
                        <a:solidFill>
                          <a:srgbClr val="000000"/>
                        </a:solidFill>
                        <a:latin typeface="ATC-6c494eea69774f537b80*+Times"/>
                        <a:cs typeface="ATC-6c494eea69774f537b80*+Times"/>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l">
                        <a:lnSpc>
                          <a:spcPct val="120000"/>
                        </a:lnSpc>
                        <a:spcAft>
                          <a:spcPts val="0"/>
                        </a:spcAft>
                      </a:pPr>
                      <a:endParaRPr lang="en-US" sz="2000" dirty="0">
                        <a:solidFill>
                          <a:srgbClr val="E36C0A"/>
                        </a:solidFill>
                        <a:latin typeface="楷体"/>
                        <a:cs typeface="Times New Roman"/>
                      </a:endParaRPr>
                    </a:p>
                  </a:txBody>
                  <a:tcPr marL="36195" marR="36195" marT="36195" marB="3619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047435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第二，接到申请的上级机关、单位或者业务主管部门、保密行政管理部门，应当在规定的期限内作出批复，事项紧急的，应当在申请单位要求的时限内予以批复。</a:t>
            </a:r>
            <a:endParaRPr lang="zh-CN" altLang="en-US" dirty="0"/>
          </a:p>
        </p:txBody>
      </p:sp>
    </p:spTree>
    <p:extLst>
      <p:ext uri="{BB962C8B-B14F-4D97-AF65-F5344CB8AC3E}">
        <p14:creationId xmlns:p14="http://schemas.microsoft.com/office/powerpoint/2010/main" val="1318254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lang="zh-CN" altLang="en-US" b="1" dirty="0"/>
              <a:t>第十四条 </a:t>
            </a:r>
          </a:p>
          <a:p>
            <a:r>
              <a:rPr lang="zh-CN" altLang="en-US" dirty="0"/>
              <a:t>机关、单位对所产生的国家秘密事项，应当按照国家秘密及其密级的具体范围的规定确定密级，同时确定保密期限和知悉范围</a:t>
            </a:r>
            <a:r>
              <a:rPr lang="zh-CN" altLang="en-US" dirty="0" smtClean="0"/>
              <a:t>。</a:t>
            </a:r>
          </a:p>
          <a:p>
            <a:endParaRPr lang="zh-CN" altLang="en-US" dirty="0"/>
          </a:p>
          <a:p>
            <a:endParaRPr kumimoji="1" lang="zh-CN" altLang="en-US" dirty="0"/>
          </a:p>
        </p:txBody>
      </p:sp>
    </p:spTree>
    <p:extLst>
      <p:ext uri="{BB962C8B-B14F-4D97-AF65-F5344CB8AC3E}">
        <p14:creationId xmlns:p14="http://schemas.microsoft.com/office/powerpoint/2010/main" val="273495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p:nvPr>
        </p:nvSpPr>
        <p:spPr/>
        <p:txBody>
          <a:bodyPr/>
          <a:lstStyle/>
          <a:p>
            <a:r>
              <a:rPr lang="zh-CN" altLang="en-US" b="1" dirty="0" smtClean="0">
                <a:solidFill>
                  <a:srgbClr val="00B0F0"/>
                </a:solidFill>
              </a:rPr>
              <a:t>五、定密</a:t>
            </a:r>
            <a:r>
              <a:rPr lang="zh-CN" altLang="en-US" b="1" dirty="0">
                <a:solidFill>
                  <a:srgbClr val="00B0F0"/>
                </a:solidFill>
              </a:rPr>
              <a:t>程序的重点事项</a:t>
            </a:r>
          </a:p>
        </p:txBody>
      </p:sp>
      <p:sp>
        <p:nvSpPr>
          <p:cNvPr id="81922" name="内容占位符 2"/>
          <p:cNvSpPr>
            <a:spLocks noGrp="1"/>
          </p:cNvSpPr>
          <p:nvPr>
            <p:ph idx="1"/>
          </p:nvPr>
        </p:nvSpPr>
        <p:spPr/>
        <p:txBody>
          <a:bodyPr/>
          <a:lstStyle/>
          <a:p>
            <a:r>
              <a:rPr kumimoji="1" lang="zh-CN" altLang="en-US"/>
              <a:t>过程稿定密（先在电子稿上标注，定稿之后再统一找定密责任人确定）</a:t>
            </a:r>
          </a:p>
          <a:p>
            <a:r>
              <a:rPr kumimoji="1" lang="zh-CN" altLang="en-US"/>
              <a:t>填写书面记录，包括谁来定、定密依据（</a:t>
            </a:r>
            <a:r>
              <a:rPr kumimoji="1" lang="en-US" altLang="zh-CN"/>
              <a:t>《</a:t>
            </a:r>
            <a:r>
              <a:rPr kumimoji="1" lang="zh-CN" altLang="en-US"/>
              <a:t>暂行规定</a:t>
            </a:r>
            <a:r>
              <a:rPr kumimoji="1" lang="en-US" altLang="zh-CN"/>
              <a:t>》</a:t>
            </a:r>
            <a:r>
              <a:rPr kumimoji="1" lang="zh-CN" altLang="en-US"/>
              <a:t>的要求，为解密审查工作和密级鉴定服务）</a:t>
            </a:r>
          </a:p>
          <a:p>
            <a:r>
              <a:rPr kumimoji="1" lang="zh-CN" altLang="en-US"/>
              <a:t>秘密标志（合规，</a:t>
            </a:r>
            <a:r>
              <a:rPr kumimoji="1" lang="en-US" altLang="zh-CN"/>
              <a:t>3</a:t>
            </a:r>
            <a:r>
              <a:rPr kumimoji="1" lang="zh-CN" altLang="en-US"/>
              <a:t>个要素都需要有，涉密文件编号）</a:t>
            </a:r>
          </a:p>
          <a:p>
            <a:endParaRPr kumimoji="1" lang="zh-CN" altLang="en-US"/>
          </a:p>
          <a:p>
            <a:endParaRPr kumimoji="1" lang="zh-CN" altLang="en-US"/>
          </a:p>
        </p:txBody>
      </p:sp>
      <p:sp>
        <p:nvSpPr>
          <p:cNvPr id="81923"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3E7EE219-ED72-7446-9944-BF2F6A32C0C3}" type="slidenum">
              <a:rPr lang="zh-CN" altLang="en-US" sz="900">
                <a:solidFill>
                  <a:srgbClr val="898989"/>
                </a:solidFill>
              </a:rPr>
              <a:pPr>
                <a:lnSpc>
                  <a:spcPct val="100000"/>
                </a:lnSpc>
                <a:spcBef>
                  <a:spcPct val="0"/>
                </a:spcBef>
                <a:buFontTx/>
                <a:buNone/>
              </a:pPr>
              <a:t>50</a:t>
            </a:fld>
            <a:endParaRPr lang="zh-CN" altLang="en-US" sz="900">
              <a:solidFill>
                <a:srgbClr val="898989"/>
              </a:solidFill>
            </a:endParaRPr>
          </a:p>
        </p:txBody>
      </p:sp>
    </p:spTree>
    <p:extLst>
      <p:ext uri="{BB962C8B-B14F-4D97-AF65-F5344CB8AC3E}">
        <p14:creationId xmlns:p14="http://schemas.microsoft.com/office/powerpoint/2010/main" val="1261885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p:cNvSpPr>
            <a:spLocks noGrp="1"/>
          </p:cNvSpPr>
          <p:nvPr>
            <p:ph type="title"/>
          </p:nvPr>
        </p:nvSpPr>
        <p:spPr/>
        <p:txBody>
          <a:bodyPr/>
          <a:lstStyle/>
          <a:p>
            <a:r>
              <a:rPr lang="zh-CN" altLang="en-US" b="1">
                <a:solidFill>
                  <a:srgbClr val="C00000"/>
                </a:solidFill>
              </a:rPr>
              <a:t>关于涉密文件资料过程稿定密</a:t>
            </a:r>
            <a:endParaRPr kumimoji="1" lang="zh-CN" altLang="en-US" b="1">
              <a:solidFill>
                <a:srgbClr val="C00000"/>
              </a:solidFill>
            </a:endParaRPr>
          </a:p>
        </p:txBody>
      </p:sp>
      <p:sp>
        <p:nvSpPr>
          <p:cNvPr id="82946" name="内容占位符 2"/>
          <p:cNvSpPr>
            <a:spLocks noGrp="1"/>
          </p:cNvSpPr>
          <p:nvPr>
            <p:ph idx="1"/>
          </p:nvPr>
        </p:nvSpPr>
        <p:spPr/>
        <p:txBody>
          <a:bodyPr/>
          <a:lstStyle/>
          <a:p>
            <a:r>
              <a:rPr lang="zh-CN" altLang="en-US" sz="1800"/>
              <a:t>过程稿涉及国家秘密的应当定密。</a:t>
            </a:r>
          </a:p>
          <a:p>
            <a:r>
              <a:rPr lang="zh-CN" altLang="en-US" sz="1800"/>
              <a:t>根据保密法实施条例，机关单位应当在国家秘密产生的同时，由承办人依据有关保密事项范围拟定密级、保密期限和知悉范围，报定密责任人审核批准，并采取相应的保密措施。</a:t>
            </a:r>
          </a:p>
          <a:p>
            <a:r>
              <a:rPr lang="zh-CN" altLang="en-US" sz="1800"/>
              <a:t>从时间上看，国家秘密可能产生于涉密文件资料起草的各个环节。有的文件资料从起草开始就涉及国家秘密，有的在修改之后才涉及国家秘密，有的文件资料过程稿涉密但正式件不涉密。</a:t>
            </a:r>
          </a:p>
          <a:p>
            <a:r>
              <a:rPr lang="zh-CN" altLang="en-US" sz="1800"/>
              <a:t>承办人应当根据实际情况，对涉及国家秘密的过程稿依法拟定密级、保密期限和知悉范围，作出国家秘密标志，并采取相应保密管理措施。按照公文处理的一般要求，承办人应当先在过程稿上</a:t>
            </a:r>
            <a:r>
              <a:rPr lang="zh-CN" altLang="en-US" sz="1800">
                <a:solidFill>
                  <a:srgbClr val="FF0000"/>
                </a:solidFill>
              </a:rPr>
              <a:t>标注</a:t>
            </a:r>
            <a:r>
              <a:rPr lang="zh-CN" altLang="en-US" sz="1800"/>
              <a:t>国家秘密标志，待公文送审稿形成后报定密责任人审核批准。定密责任人的定密决定与承办人的拟定密意见不一致的，承办人应当及时对过程稿的国家秘密标志作出相应更改。</a:t>
            </a:r>
            <a:endParaRPr kumimoji="1" lang="zh-CN" altLang="en-US" sz="1800"/>
          </a:p>
        </p:txBody>
      </p:sp>
      <p:sp>
        <p:nvSpPr>
          <p:cNvPr id="82947"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charset="0"/>
              <a:buChar char="•"/>
              <a:defRPr sz="2100">
                <a:solidFill>
                  <a:schemeClr val="tx1"/>
                </a:solidFill>
                <a:latin typeface="Calibri" charset="0"/>
                <a:ea typeface="宋体" charset="0"/>
              </a:defRPr>
            </a:lvl1pPr>
            <a:lvl2pPr marL="557213" indent="-214313">
              <a:lnSpc>
                <a:spcPct val="90000"/>
              </a:lnSpc>
              <a:spcBef>
                <a:spcPts val="375"/>
              </a:spcBef>
              <a:buFont typeface="Arial" charset="0"/>
              <a:buChar char="•"/>
              <a:defRPr sz="1800">
                <a:solidFill>
                  <a:schemeClr val="tx1"/>
                </a:solidFill>
                <a:latin typeface="Calibri" charset="0"/>
                <a:ea typeface="宋体" charset="0"/>
              </a:defRPr>
            </a:lvl2pPr>
            <a:lvl3pPr marL="857250" indent="-171450">
              <a:lnSpc>
                <a:spcPct val="90000"/>
              </a:lnSpc>
              <a:spcBef>
                <a:spcPts val="375"/>
              </a:spcBef>
              <a:buFont typeface="Arial" charset="0"/>
              <a:buChar char="•"/>
              <a:defRPr sz="1500">
                <a:solidFill>
                  <a:schemeClr val="tx1"/>
                </a:solidFill>
                <a:latin typeface="Calibri" charset="0"/>
                <a:ea typeface="宋体" charset="0"/>
              </a:defRPr>
            </a:lvl3pPr>
            <a:lvl4pPr marL="1200150" indent="-171450">
              <a:lnSpc>
                <a:spcPct val="90000"/>
              </a:lnSpc>
              <a:spcBef>
                <a:spcPts val="375"/>
              </a:spcBef>
              <a:buFont typeface="Arial" charset="0"/>
              <a:buChar char="•"/>
              <a:defRPr sz="1500">
                <a:solidFill>
                  <a:schemeClr val="tx1"/>
                </a:solidFill>
                <a:latin typeface="Calibri" charset="0"/>
                <a:ea typeface="宋体" charset="0"/>
              </a:defRPr>
            </a:lvl4pPr>
            <a:lvl5pPr marL="1543050" indent="-171450">
              <a:lnSpc>
                <a:spcPct val="90000"/>
              </a:lnSpc>
              <a:spcBef>
                <a:spcPts val="375"/>
              </a:spcBef>
              <a:buFont typeface="Arial" charset="0"/>
              <a:buChar char="•"/>
              <a:defRPr sz="1500">
                <a:solidFill>
                  <a:schemeClr val="tx1"/>
                </a:solidFill>
                <a:latin typeface="Calibri" charset="0"/>
                <a:ea typeface="宋体" charset="0"/>
              </a:defRPr>
            </a:lvl5pPr>
            <a:lvl6pPr marL="18859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6pPr>
            <a:lvl7pPr marL="22288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7pPr>
            <a:lvl8pPr marL="25717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8pPr>
            <a:lvl9pPr marL="2914650" indent="-171450" eaLnBrk="0" fontAlgn="base" hangingPunct="0">
              <a:lnSpc>
                <a:spcPct val="90000"/>
              </a:lnSpc>
              <a:spcBef>
                <a:spcPts val="375"/>
              </a:spcBef>
              <a:spcAft>
                <a:spcPct val="0"/>
              </a:spcAft>
              <a:buFont typeface="Arial" charset="0"/>
              <a:buChar char="•"/>
              <a:defRPr sz="1500">
                <a:solidFill>
                  <a:schemeClr val="tx1"/>
                </a:solidFill>
                <a:latin typeface="Calibri" charset="0"/>
                <a:ea typeface="宋体" charset="0"/>
              </a:defRPr>
            </a:lvl9pPr>
          </a:lstStyle>
          <a:p>
            <a:pPr>
              <a:lnSpc>
                <a:spcPct val="100000"/>
              </a:lnSpc>
              <a:spcBef>
                <a:spcPct val="0"/>
              </a:spcBef>
              <a:buFontTx/>
              <a:buNone/>
            </a:pPr>
            <a:fld id="{04E93651-A220-614A-8177-F83C10559ECB}" type="slidenum">
              <a:rPr lang="zh-CN" altLang="en-US" sz="900">
                <a:solidFill>
                  <a:srgbClr val="898989"/>
                </a:solidFill>
              </a:rPr>
              <a:pPr>
                <a:lnSpc>
                  <a:spcPct val="100000"/>
                </a:lnSpc>
                <a:spcBef>
                  <a:spcPct val="0"/>
                </a:spcBef>
                <a:buFontTx/>
                <a:buNone/>
              </a:pPr>
              <a:t>51</a:t>
            </a:fld>
            <a:endParaRPr lang="zh-CN" altLang="en-US" sz="900">
              <a:solidFill>
                <a:srgbClr val="898989"/>
              </a:solidFill>
            </a:endParaRPr>
          </a:p>
        </p:txBody>
      </p:sp>
    </p:spTree>
    <p:extLst>
      <p:ext uri="{BB962C8B-B14F-4D97-AF65-F5344CB8AC3E}">
        <p14:creationId xmlns:p14="http://schemas.microsoft.com/office/powerpoint/2010/main" val="21165004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第二节 定密的内容与标注方法</a:t>
            </a:r>
            <a:endParaRPr lang="zh-CN" altLang="en-US" dirty="0"/>
          </a:p>
        </p:txBody>
      </p:sp>
      <p:sp>
        <p:nvSpPr>
          <p:cNvPr id="3" name="内容占位符 2"/>
          <p:cNvSpPr>
            <a:spLocks noGrp="1"/>
          </p:cNvSpPr>
          <p:nvPr>
            <p:ph idx="1"/>
          </p:nvPr>
        </p:nvSpPr>
        <p:spPr/>
        <p:txBody>
          <a:bodyPr/>
          <a:lstStyle/>
          <a:p>
            <a:r>
              <a:rPr lang="zh-CN" altLang="en-US" dirty="0" smtClean="0"/>
              <a:t>一、密级的确定及标注方法</a:t>
            </a:r>
          </a:p>
          <a:p>
            <a:r>
              <a:rPr lang="zh-CN" altLang="en-US" dirty="0" smtClean="0"/>
              <a:t>二、保密期限的确定及标注方法</a:t>
            </a:r>
          </a:p>
          <a:p>
            <a:r>
              <a:rPr lang="zh-CN" altLang="en-US" dirty="0" smtClean="0"/>
              <a:t>三、知悉范围的确定及标注方法</a:t>
            </a:r>
          </a:p>
          <a:p>
            <a:r>
              <a:rPr lang="zh-CN" altLang="en-US" dirty="0" smtClean="0"/>
              <a:t>四、国家秘密标志的确定及标注方法</a:t>
            </a:r>
          </a:p>
          <a:p>
            <a:r>
              <a:rPr lang="zh-CN" altLang="en-US" dirty="0" smtClean="0"/>
              <a:t>五、密点的确定与标注方法</a:t>
            </a:r>
          </a:p>
          <a:p>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一、国家秘密密级的确定</a:t>
            </a:r>
            <a:endParaRPr lang="zh-CN" altLang="en-US" dirty="0"/>
          </a:p>
        </p:txBody>
      </p:sp>
      <p:sp>
        <p:nvSpPr>
          <p:cNvPr id="3" name="内容占位符 2"/>
          <p:cNvSpPr>
            <a:spLocks noGrp="1"/>
          </p:cNvSpPr>
          <p:nvPr>
            <p:ph idx="1"/>
          </p:nvPr>
        </p:nvSpPr>
        <p:spPr/>
        <p:txBody>
          <a:bodyPr>
            <a:normAutofit fontScale="92500" lnSpcReduction="20000"/>
          </a:bodyPr>
          <a:lstStyle/>
          <a:p>
            <a:pPr>
              <a:buNone/>
            </a:pPr>
            <a:r>
              <a:rPr lang="zh-CN" altLang="en-US" sz="4800" b="1" dirty="0" smtClean="0">
                <a:solidFill>
                  <a:schemeClr val="tx2"/>
                </a:solidFill>
                <a:latin typeface="+mj-lt"/>
                <a:ea typeface="+mj-ea"/>
                <a:cs typeface="+mj-cs"/>
              </a:rPr>
              <a:t>（一）什么是国家秘密的密级</a:t>
            </a:r>
          </a:p>
          <a:p>
            <a:r>
              <a:rPr lang="zh-CN" altLang="en-US" dirty="0" smtClean="0"/>
              <a:t>国家秘密的密级，是指按照国家秘密事项与国家安全和利益的关联程度，以泄露后可能造成的损害程度为标准，对国家秘密作出的等级划分。国家秘密的密级分为</a:t>
            </a:r>
            <a:r>
              <a:rPr lang="zh-CN" altLang="en-US" dirty="0" smtClean="0">
                <a:solidFill>
                  <a:srgbClr val="FF0000"/>
                </a:solidFill>
              </a:rPr>
              <a:t>绝密、机密、秘密</a:t>
            </a:r>
            <a:r>
              <a:rPr lang="zh-CN" altLang="en-US" dirty="0" smtClean="0"/>
              <a:t>三级。绝密级国家秘密是最重要的国家秘密，泄露会使国家安全和利益遭受特别严重的损害；机密级国家秘密是重要的国家秘密，泄露会使国家安全和利益遭受严重的损害；秘密级国家秘密是一般的国家秘密，泄露会使国家安全和利益遭受损害。</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（二）确定国家秘密密级的意义</a:t>
            </a:r>
            <a:endParaRPr lang="zh-CN" altLang="en-US" dirty="0"/>
          </a:p>
        </p:txBody>
      </p:sp>
      <p:sp>
        <p:nvSpPr>
          <p:cNvPr id="3" name="内容占位符 2"/>
          <p:cNvSpPr>
            <a:spLocks noGrp="1"/>
          </p:cNvSpPr>
          <p:nvPr>
            <p:ph idx="1"/>
          </p:nvPr>
        </p:nvSpPr>
        <p:spPr>
          <a:xfrm>
            <a:off x="457200" y="1417638"/>
            <a:ext cx="8229600" cy="5440362"/>
          </a:xfrm>
        </p:spPr>
        <p:txBody>
          <a:bodyPr>
            <a:normAutofit fontScale="77500" lnSpcReduction="20000"/>
          </a:bodyPr>
          <a:lstStyle/>
          <a:p>
            <a:r>
              <a:rPr lang="zh-CN" altLang="en-US" dirty="0" smtClean="0"/>
              <a:t>对国家秘密做出等级划分，是世界各国的通行做法，具有特别重要的意义，</a:t>
            </a:r>
            <a:endParaRPr lang="en-US" altLang="zh-CN" dirty="0" smtClean="0"/>
          </a:p>
          <a:p>
            <a:r>
              <a:rPr lang="zh-CN" altLang="en-US" dirty="0" smtClean="0"/>
              <a:t>一是明确指出了不同密级的国家秘密事项同</a:t>
            </a:r>
            <a:r>
              <a:rPr lang="zh-CN" altLang="en-US" dirty="0" smtClean="0">
                <a:solidFill>
                  <a:srgbClr val="FF0000"/>
                </a:solidFill>
              </a:rPr>
              <a:t>国家安全和利益的关系程度</a:t>
            </a:r>
            <a:r>
              <a:rPr lang="zh-CN" altLang="en-US" dirty="0" smtClean="0"/>
              <a:t>是不一样的，一旦泄露后造成的损害程度和泄密行为人应当</a:t>
            </a:r>
            <a:r>
              <a:rPr lang="zh-CN" altLang="en-US" dirty="0" smtClean="0">
                <a:solidFill>
                  <a:srgbClr val="FF0000"/>
                </a:solidFill>
              </a:rPr>
              <a:t>承担的法律责任也是不同</a:t>
            </a:r>
            <a:r>
              <a:rPr lang="zh-CN" altLang="en-US" dirty="0" smtClean="0"/>
              <a:t>的，这样就为国家秘密泄露后，认定并追究实施泄密行为的当事人的法律责任提供了依据；</a:t>
            </a:r>
            <a:endParaRPr lang="en-US" altLang="zh-CN" dirty="0" smtClean="0"/>
          </a:p>
          <a:p>
            <a:r>
              <a:rPr lang="zh-CN" altLang="en-US" dirty="0" smtClean="0"/>
              <a:t>二是划分国家秘密的等级，利于</a:t>
            </a:r>
            <a:r>
              <a:rPr lang="zh-CN" altLang="en-US" dirty="0" smtClean="0">
                <a:solidFill>
                  <a:srgbClr val="FF0000"/>
                </a:solidFill>
              </a:rPr>
              <a:t>突出重点</a:t>
            </a:r>
            <a:r>
              <a:rPr lang="zh-CN" altLang="en-US" dirty="0" smtClean="0"/>
              <a:t>，加强对核心国家秘密的重点保护，便于根据不同等级的国家秘密采取</a:t>
            </a:r>
            <a:r>
              <a:rPr lang="zh-CN" altLang="en-US" dirty="0" smtClean="0">
                <a:solidFill>
                  <a:srgbClr val="FF0000"/>
                </a:solidFill>
              </a:rPr>
              <a:t>相应的保密措施</a:t>
            </a:r>
            <a:r>
              <a:rPr lang="zh-CN" altLang="en-US" dirty="0" smtClean="0"/>
              <a:t>，</a:t>
            </a:r>
            <a:endParaRPr lang="en-US" altLang="zh-CN" dirty="0" smtClean="0"/>
          </a:p>
          <a:p>
            <a:r>
              <a:rPr lang="zh-CN" altLang="en-US" dirty="0" smtClean="0"/>
              <a:t>三是为中央国家机关制定主管业务方面的国家秘密事项范围的规定，区分国家秘密事项的不同密级，提供了直接的</a:t>
            </a:r>
            <a:r>
              <a:rPr lang="zh-CN" altLang="en-US" dirty="0" smtClean="0">
                <a:solidFill>
                  <a:srgbClr val="FF0000"/>
                </a:solidFill>
              </a:rPr>
              <a:t>法律依据</a:t>
            </a:r>
            <a:r>
              <a:rPr lang="zh-CN" altLang="en-US" dirty="0" smtClean="0"/>
              <a:t>；</a:t>
            </a:r>
          </a:p>
          <a:p>
            <a:r>
              <a:rPr lang="zh-CN" altLang="en-US" dirty="0" smtClean="0"/>
              <a:t>四</a:t>
            </a:r>
            <a:r>
              <a:rPr lang="zh-CN" altLang="en-US" dirty="0" smtClean="0"/>
              <a:t>是便于在对外交流与合作中需要相互交流涉及国家秘密的事项是，对等提供国家秘密，以及明确交流双方的保密义务</a:t>
            </a:r>
            <a:r>
              <a:rPr lang="zh-CN" altLang="en-US" dirty="0" smtClean="0"/>
              <a:t>。</a:t>
            </a:r>
            <a:endParaRPr lang="zh-CN" alt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密级确定的基本方法</a:t>
            </a:r>
            <a:endParaRPr kumimoji="1" lang="zh-CN" altLang="en-US" dirty="0"/>
          </a:p>
        </p:txBody>
      </p:sp>
      <p:sp>
        <p:nvSpPr>
          <p:cNvPr id="3" name="内容占位符 2"/>
          <p:cNvSpPr>
            <a:spLocks noGrp="1"/>
          </p:cNvSpPr>
          <p:nvPr>
            <p:ph idx="1"/>
          </p:nvPr>
        </p:nvSpPr>
        <p:spPr/>
        <p:txBody>
          <a:bodyPr/>
          <a:lstStyle/>
          <a:p>
            <a:pPr marL="514350" indent="-514350">
              <a:lnSpc>
                <a:spcPct val="150000"/>
              </a:lnSpc>
              <a:buFont typeface="+mj-lt"/>
              <a:buAutoNum type="arabicPeriod"/>
            </a:pPr>
            <a:r>
              <a:rPr kumimoji="1" lang="zh-CN" altLang="en-US" dirty="0" smtClean="0"/>
              <a:t>有号可对</a:t>
            </a:r>
          </a:p>
          <a:p>
            <a:pPr marL="514350" indent="-514350">
              <a:lnSpc>
                <a:spcPct val="150000"/>
              </a:lnSpc>
              <a:buFont typeface="+mj-lt"/>
              <a:buAutoNum type="arabicPeriod"/>
            </a:pPr>
            <a:r>
              <a:rPr kumimoji="1" lang="zh-CN" altLang="en-US" dirty="0" smtClean="0"/>
              <a:t>无号可对</a:t>
            </a:r>
          </a:p>
          <a:p>
            <a:pPr marL="514350" indent="-514350">
              <a:lnSpc>
                <a:spcPct val="150000"/>
              </a:lnSpc>
              <a:buFont typeface="+mj-lt"/>
              <a:buAutoNum type="arabicPeriod"/>
            </a:pPr>
            <a:r>
              <a:rPr kumimoji="1" lang="zh-CN" altLang="en-US" dirty="0" smtClean="0"/>
              <a:t>有</a:t>
            </a:r>
            <a:r>
              <a:rPr kumimoji="1" lang="en-US" altLang="zh-CN" dirty="0" smtClean="0"/>
              <a:t>2</a:t>
            </a:r>
            <a:r>
              <a:rPr kumimoji="1" lang="zh-CN" altLang="en-US" dirty="0" smtClean="0"/>
              <a:t>个以上号可对</a:t>
            </a:r>
          </a:p>
          <a:p>
            <a:pPr marL="514350" indent="-514350">
              <a:lnSpc>
                <a:spcPct val="150000"/>
              </a:lnSpc>
              <a:buFont typeface="+mj-lt"/>
              <a:buAutoNum type="arabicPeriod"/>
            </a:pPr>
            <a:r>
              <a:rPr kumimoji="1" lang="zh-CN" altLang="en-US" dirty="0" smtClean="0"/>
              <a:t>有几个号要对</a:t>
            </a:r>
            <a:endParaRPr kumimoji="1" lang="zh-CN" altLang="en-US" dirty="0"/>
          </a:p>
        </p:txBody>
      </p:sp>
    </p:spTree>
    <p:extLst>
      <p:ext uri="{BB962C8B-B14F-4D97-AF65-F5344CB8AC3E}">
        <p14:creationId xmlns:p14="http://schemas.microsoft.com/office/powerpoint/2010/main" val="5563068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a:t>
            </a:r>
            <a:r>
              <a:rPr lang="zh-CN" altLang="en-US" b="1" dirty="0" smtClean="0"/>
              <a:t>国家秘密保密期限的确定</a:t>
            </a:r>
            <a:endParaRPr lang="zh-CN" altLang="en-US" dirty="0"/>
          </a:p>
        </p:txBody>
      </p:sp>
      <p:sp>
        <p:nvSpPr>
          <p:cNvPr id="3" name="内容占位符 2"/>
          <p:cNvSpPr>
            <a:spLocks noGrp="1"/>
          </p:cNvSpPr>
          <p:nvPr>
            <p:ph idx="1"/>
          </p:nvPr>
        </p:nvSpPr>
        <p:spPr/>
        <p:txBody>
          <a:bodyPr>
            <a:normAutofit fontScale="85000" lnSpcReduction="20000"/>
          </a:bodyPr>
          <a:lstStyle/>
          <a:p>
            <a:pPr>
              <a:buNone/>
            </a:pPr>
            <a:r>
              <a:rPr lang="zh-CN" altLang="en-US" sz="5200" b="1" dirty="0" smtClean="0">
                <a:solidFill>
                  <a:schemeClr val="tx2"/>
                </a:solidFill>
                <a:latin typeface="+mj-lt"/>
                <a:ea typeface="+mj-ea"/>
                <a:cs typeface="+mj-cs"/>
              </a:rPr>
              <a:t>（一）国家秘密保密期限</a:t>
            </a:r>
          </a:p>
          <a:p>
            <a:r>
              <a:rPr lang="zh-CN" altLang="en-US" dirty="0" smtClean="0"/>
              <a:t>保密期限，是指根据国家秘密事项的性质和特点，按照维护国家安全和利益的需要，对国家秘密事项作出的保密时间限度的规定。保密期限通常有三种具体表现方式，分别为具体的保密时间段、解密时间、解密条件。具体的</a:t>
            </a:r>
            <a:r>
              <a:rPr lang="zh-CN" altLang="en-US" dirty="0" smtClean="0">
                <a:solidFill>
                  <a:srgbClr val="FF0000"/>
                </a:solidFill>
              </a:rPr>
              <a:t>保密时间段</a:t>
            </a:r>
            <a:r>
              <a:rPr lang="zh-CN" altLang="en-US" dirty="0" smtClean="0"/>
              <a:t>，也可以是</a:t>
            </a:r>
            <a:r>
              <a:rPr lang="zh-CN" altLang="en-US" dirty="0" smtClean="0">
                <a:solidFill>
                  <a:srgbClr val="FF0000"/>
                </a:solidFill>
              </a:rPr>
              <a:t>解密的时间</a:t>
            </a:r>
            <a:r>
              <a:rPr lang="zh-CN" altLang="en-US" dirty="0" smtClean="0"/>
              <a:t>；不能明确具体期限的，应当将能够明确判断的某种情形的出现或者事件的发生设定为</a:t>
            </a:r>
            <a:r>
              <a:rPr lang="zh-CN" altLang="en-US" dirty="0" smtClean="0">
                <a:solidFill>
                  <a:srgbClr val="FF0000"/>
                </a:solidFill>
              </a:rPr>
              <a:t>解密条件</a:t>
            </a:r>
            <a:r>
              <a:rPr lang="zh-CN" altLang="en-US" dirty="0" smtClean="0"/>
              <a:t>，某一国家秘密事项一旦满足了设定的条件，其保密期限即告终止。解密时间为定密后的未来的某个具体日期；解密条件可能有多种情况，如规定某一事项执行完毕，或授权新闻单位对外公布等等。</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472518" cy="1143000"/>
          </a:xfrm>
        </p:spPr>
        <p:txBody>
          <a:bodyPr>
            <a:normAutofit fontScale="90000"/>
          </a:bodyPr>
          <a:lstStyle/>
          <a:p>
            <a:r>
              <a:rPr lang="zh-CN" altLang="en-US" b="1" dirty="0" smtClean="0"/>
              <a:t>（二）确定国家秘密保密期限的意义</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国家秘密事项同世间万事万物一样，总是在不断发展变化的，任何国家秘密事项，都</a:t>
            </a:r>
            <a:r>
              <a:rPr lang="zh-CN" altLang="en-US" dirty="0" smtClean="0">
                <a:solidFill>
                  <a:srgbClr val="FF0000"/>
                </a:solidFill>
              </a:rPr>
              <a:t>不可能永久性</a:t>
            </a:r>
            <a:r>
              <a:rPr lang="zh-CN" altLang="en-US" dirty="0" smtClean="0"/>
              <a:t>地处于秘密状态。对需要采取保密措施的具体事项而言，保密总是在一定时间内的。规定国家秘密的保密期限，符合事物发展变化的基本规律，有利于信息资源的</a:t>
            </a:r>
            <a:r>
              <a:rPr lang="zh-CN" altLang="en-US" dirty="0" smtClean="0">
                <a:solidFill>
                  <a:srgbClr val="FF0000"/>
                </a:solidFill>
              </a:rPr>
              <a:t>充分利用</a:t>
            </a:r>
            <a:r>
              <a:rPr lang="zh-CN" altLang="en-US" dirty="0" smtClean="0"/>
              <a:t>，也有利于</a:t>
            </a:r>
            <a:r>
              <a:rPr lang="zh-CN" altLang="en-US" dirty="0" smtClean="0">
                <a:solidFill>
                  <a:srgbClr val="FF0000"/>
                </a:solidFill>
              </a:rPr>
              <a:t>降低保密成本</a:t>
            </a:r>
            <a:r>
              <a:rPr lang="zh-CN" altLang="en-US" dirty="0" smtClean="0"/>
              <a:t>。在一般情况下，国家秘密事项除极少数需要长期保密外，其他国家秘密事项都应当确定具体的保密期限。</a:t>
            </a:r>
          </a:p>
          <a:p>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（三）国家秘密保密期限的确定</a:t>
            </a:r>
            <a:endParaRPr lang="zh-CN" altLang="en-US" dirty="0"/>
          </a:p>
        </p:txBody>
      </p:sp>
      <p:sp>
        <p:nvSpPr>
          <p:cNvPr id="3" name="内容占位符 2"/>
          <p:cNvSpPr>
            <a:spLocks noGrp="1"/>
          </p:cNvSpPr>
          <p:nvPr>
            <p:ph idx="1"/>
          </p:nvPr>
        </p:nvSpPr>
        <p:spPr/>
        <p:txBody>
          <a:bodyPr>
            <a:normAutofit/>
          </a:bodyPr>
          <a:lstStyle/>
          <a:p>
            <a:r>
              <a:rPr lang="zh-CN" altLang="en-US" dirty="0" smtClean="0"/>
              <a:t>国家秘密的保密期限，应当按照国家秘密事项范围的规定确定，国家秘密事项范围没有规定具体保密期限的，机关、单位可以根据工作需要，在</a:t>
            </a:r>
            <a:r>
              <a:rPr lang="zh-CN" altLang="en-US" dirty="0" smtClean="0">
                <a:solidFill>
                  <a:srgbClr val="FF0000"/>
                </a:solidFill>
              </a:rPr>
              <a:t>法定期限内确定</a:t>
            </a:r>
            <a:r>
              <a:rPr lang="zh-CN" altLang="en-US" dirty="0" smtClean="0"/>
              <a:t>。这里所指的“在法定期限内确定”，是指绝密级事项的保密期限只能限定在“三十年”以内，不得超过三十年；机密级的只能限定在“二十年”以内，不得超过二十年；秘密级的只能限定在“十年”以内，不得超过十年。</a:t>
            </a:r>
          </a:p>
          <a:p>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77500" lnSpcReduction="20000"/>
          </a:bodyPr>
          <a:lstStyle/>
          <a:p>
            <a:r>
              <a:rPr lang="zh-CN" altLang="en-US" dirty="0" smtClean="0"/>
              <a:t>国家秘密事项的保密期限可以准确预见的，例如，物价调整已规定某月某日执行，严格按照规定执行的时间，确定保密期限。保密期限无法准确预见的，按绝密级事项</a:t>
            </a:r>
            <a:r>
              <a:rPr lang="en-US" dirty="0" smtClean="0"/>
              <a:t>30</a:t>
            </a:r>
            <a:r>
              <a:rPr lang="zh-CN" altLang="en-US" dirty="0" smtClean="0"/>
              <a:t>年，机密级</a:t>
            </a:r>
            <a:r>
              <a:rPr lang="en-US" dirty="0" smtClean="0"/>
              <a:t>20</a:t>
            </a:r>
            <a:r>
              <a:rPr lang="zh-CN" altLang="en-US" dirty="0" smtClean="0"/>
              <a:t>年，秘密级</a:t>
            </a:r>
            <a:r>
              <a:rPr lang="en-US" dirty="0" smtClean="0"/>
              <a:t>10</a:t>
            </a:r>
            <a:r>
              <a:rPr lang="zh-CN" altLang="en-US" dirty="0" smtClean="0"/>
              <a:t>年的规定确定保密期限。但这一处理方法，仅限于确实无法确定保密期限的情形。</a:t>
            </a:r>
            <a:endParaRPr lang="en-US" altLang="zh-CN" dirty="0" smtClean="0"/>
          </a:p>
          <a:p>
            <a:r>
              <a:rPr lang="zh-CN" altLang="en-US" dirty="0" smtClean="0"/>
              <a:t>各机关、单位绝不能为图省事，简单地按此方法确定国家秘密事项的保密期限。国家秘密事项范围的规定中已明定某类国家秘密事项保密期限为</a:t>
            </a:r>
            <a:r>
              <a:rPr lang="zh-CN" altLang="en-US" dirty="0" smtClean="0">
                <a:solidFill>
                  <a:srgbClr val="FF0000"/>
                </a:solidFill>
              </a:rPr>
              <a:t>“长期”</a:t>
            </a:r>
            <a:r>
              <a:rPr lang="zh-CN" altLang="en-US" dirty="0" smtClean="0"/>
              <a:t>的，机关、单位定密时应当按照规定办理，不得擅自作出改变其保密期限的决定。有足够理由认为保密期限不能确定为“长期”的，应当提请制定国家秘密事项范围规定的中央国家机关或者国家保密行政管理部门决定。</a:t>
            </a:r>
          </a:p>
          <a:p>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normAutofit fontScale="62500" lnSpcReduction="20000"/>
          </a:bodyPr>
          <a:lstStyle/>
          <a:p>
            <a:pPr fontAlgn="t"/>
            <a:r>
              <a:rPr lang="zh-CN" altLang="en-US" dirty="0"/>
              <a:t>本条是关于机关、单位定密职责和定密内容的规定。</a:t>
            </a:r>
          </a:p>
          <a:p>
            <a:pPr fontAlgn="t"/>
            <a:r>
              <a:rPr lang="zh-CN" altLang="en-US" dirty="0"/>
              <a:t>本条规定有</a:t>
            </a:r>
            <a:r>
              <a:rPr lang="en-US" altLang="zh-CN" dirty="0"/>
              <a:t>3</a:t>
            </a:r>
            <a:r>
              <a:rPr lang="zh-CN" altLang="en-US" dirty="0"/>
              <a:t>层含义：</a:t>
            </a:r>
          </a:p>
          <a:p>
            <a:pPr fontAlgn="t"/>
            <a:r>
              <a:rPr lang="zh-CN" altLang="en-US" dirty="0"/>
              <a:t>第一，定密是机关、单位的法定职责。机关、单位对产生的属于保密事项范围规定的事项，应当及时依法确定为国家秘密，这是确保国家秘密得到有效保护的前提，是机关、单位履行保守国家秘密义务的重要内容。</a:t>
            </a:r>
          </a:p>
          <a:p>
            <a:pPr fontAlgn="t"/>
            <a:r>
              <a:rPr lang="zh-CN" altLang="en-US" dirty="0"/>
              <a:t>第二，定密应当依据保密事项范围进行。保密事项范围详细列出了每一项国家秘密事项的名称、密级、保密期限和知悉范围，是机关、单位定密工作的直接依据。机关、单位对所产生的国家秘密事项，应当严格按照本行业、本领域保密事项范围的规定“对号入座”，确定密级。对于“无号可对”的事项，机关、单位认为确实关系国家安全和利益，泄露后会对国家安全和利益造成损害的，应当依据本法第二十条的规定处理。无相应定密权限的机关、单位对所产生的符合保密事项范围规定的事项，应当依据本法第十三条第三款的规定处理。</a:t>
            </a:r>
          </a:p>
          <a:p>
            <a:pPr fontAlgn="t"/>
            <a:r>
              <a:rPr lang="zh-CN" altLang="en-US" dirty="0"/>
              <a:t>第三，定密的内容包括确定密级、保密期限和知悉范围。机关、单位在确定国家秘密事项密级的同时，应当确定其保密期限和知悉范围。确定保密期限，有利于解决国家秘密“终身保密”的问题，降低保密成本，实现精确高效管理；确定知悉范围，有利于国家秘密的严格管控，以采取有效措施保护国家秘密安全。认为在定密时仅仅需要确定国家秘密的密级，忽视确定保密期限和知悉范围，是不全面的，也不符合法律要求。</a:t>
            </a:r>
          </a:p>
          <a:p>
            <a:endParaRPr kumimoji="1" lang="zh-CN" altLang="en-US" dirty="0"/>
          </a:p>
        </p:txBody>
      </p:sp>
    </p:spTree>
    <p:extLst>
      <p:ext uri="{BB962C8B-B14F-4D97-AF65-F5344CB8AC3E}">
        <p14:creationId xmlns:p14="http://schemas.microsoft.com/office/powerpoint/2010/main" val="3500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（四）国家秘密保密期限的计算</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国家秘密的保密期限，自国家秘密载体标明的</a:t>
            </a:r>
            <a:r>
              <a:rPr lang="zh-CN" altLang="en-US" dirty="0" smtClean="0">
                <a:solidFill>
                  <a:srgbClr val="FF0000"/>
                </a:solidFill>
              </a:rPr>
              <a:t>制发之日</a:t>
            </a:r>
            <a:r>
              <a:rPr lang="zh-CN" altLang="en-US" dirty="0" smtClean="0"/>
              <a:t>起计算；不能标明制发日的，产生该国家秘密事项的机关、单位应当书面告知知悉范围内的机关、单位或者人员，保密期限自</a:t>
            </a:r>
            <a:r>
              <a:rPr lang="zh-CN" altLang="en-US" dirty="0" smtClean="0">
                <a:solidFill>
                  <a:srgbClr val="FF0000"/>
                </a:solidFill>
              </a:rPr>
              <a:t>通知之日起</a:t>
            </a:r>
            <a:r>
              <a:rPr lang="zh-CN" altLang="en-US" dirty="0" smtClean="0"/>
              <a:t>计算。在一般情况下，保密期限在一年及一年以上的，以年计；保密期限在一年以内的，以月计；保密期限在一月以内的，可以规定保密期限为一个月或具体规定为多少日。</a:t>
            </a:r>
            <a:endParaRPr lang="en-US" altLang="zh-CN" dirty="0" smtClean="0"/>
          </a:p>
          <a:p>
            <a:r>
              <a:rPr lang="en-US" dirty="0" smtClean="0">
                <a:hlinkClick r:id="rId2"/>
              </a:rPr>
              <a:t>http://people.cntv.cn/special/kaozheng/08/index.shtml</a:t>
            </a:r>
            <a:endParaRPr lang="zh-CN" altLang="en-US" dirty="0" smtClean="0"/>
          </a:p>
          <a:p>
            <a:endParaRPr lang="zh-CN" altLang="en-US" dirty="0"/>
          </a:p>
        </p:txBody>
      </p:sp>
    </p:spTree>
    <p:extLst>
      <p:ext uri="{BB962C8B-B14F-4D97-AF65-F5344CB8AC3E}">
        <p14:creationId xmlns:p14="http://schemas.microsoft.com/office/powerpoint/2010/main" val="12526060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保密期限确定的原则</a:t>
            </a:r>
            <a:endParaRPr kumimoji="1" lang="zh-CN" altLang="en-US" dirty="0"/>
          </a:p>
        </p:txBody>
      </p:sp>
      <p:sp>
        <p:nvSpPr>
          <p:cNvPr id="3" name="内容占位符 2"/>
          <p:cNvSpPr>
            <a:spLocks noGrp="1"/>
          </p:cNvSpPr>
          <p:nvPr>
            <p:ph idx="1"/>
          </p:nvPr>
        </p:nvSpPr>
        <p:spPr/>
        <p:txBody>
          <a:bodyPr/>
          <a:lstStyle/>
          <a:p>
            <a:r>
              <a:rPr kumimoji="1" lang="zh-CN" altLang="en-US" dirty="0" smtClean="0"/>
              <a:t>及时性原则</a:t>
            </a:r>
          </a:p>
          <a:p>
            <a:r>
              <a:rPr kumimoji="1" lang="zh-CN" altLang="en-US" dirty="0" smtClean="0"/>
              <a:t>确定性原则</a:t>
            </a:r>
          </a:p>
          <a:p>
            <a:r>
              <a:rPr kumimoji="1" lang="zh-CN" altLang="en-US" dirty="0" smtClean="0"/>
              <a:t>准确性原则</a:t>
            </a:r>
          </a:p>
          <a:p>
            <a:r>
              <a:rPr kumimoji="1" lang="zh-CN" altLang="en-US" dirty="0" smtClean="0"/>
              <a:t>合理性原则</a:t>
            </a:r>
          </a:p>
          <a:p>
            <a:r>
              <a:rPr kumimoji="1" lang="zh-CN" altLang="en-US" dirty="0" smtClean="0"/>
              <a:t>限制性原则</a:t>
            </a:r>
          </a:p>
          <a:p>
            <a:r>
              <a:rPr kumimoji="1" lang="zh-CN" altLang="en-US" dirty="0" smtClean="0"/>
              <a:t>特殊性原则</a:t>
            </a:r>
          </a:p>
          <a:p>
            <a:endParaRPr kumimoji="1" lang="zh-CN" altLang="en-US" dirty="0"/>
          </a:p>
        </p:txBody>
      </p:sp>
    </p:spTree>
    <p:extLst>
      <p:ext uri="{BB962C8B-B14F-4D97-AF65-F5344CB8AC3E}">
        <p14:creationId xmlns:p14="http://schemas.microsoft.com/office/powerpoint/2010/main" val="19096533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保密期限的确定方法（推理判断）</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dirty="0" smtClean="0"/>
              <a:t>1.</a:t>
            </a:r>
            <a:r>
              <a:rPr kumimoji="1" lang="zh-CN" altLang="en-US" dirty="0" smtClean="0"/>
              <a:t>国家秘密事项的性质因素</a:t>
            </a:r>
          </a:p>
          <a:p>
            <a:r>
              <a:rPr kumimoji="1" lang="zh-CN" altLang="en-US" dirty="0" smtClean="0"/>
              <a:t>重要性</a:t>
            </a:r>
          </a:p>
          <a:p>
            <a:r>
              <a:rPr kumimoji="1" lang="zh-CN" altLang="en-US" dirty="0" smtClean="0"/>
              <a:t>敏感性</a:t>
            </a:r>
          </a:p>
          <a:p>
            <a:r>
              <a:rPr kumimoji="1" lang="zh-CN" altLang="en-US" dirty="0" smtClean="0"/>
              <a:t>时效性</a:t>
            </a:r>
          </a:p>
          <a:p>
            <a:r>
              <a:rPr kumimoji="1" lang="zh-CN" altLang="en-US" dirty="0" smtClean="0"/>
              <a:t>稳定性</a:t>
            </a:r>
          </a:p>
          <a:p>
            <a:pPr marL="0" indent="0">
              <a:buNone/>
            </a:pPr>
            <a:endParaRPr kumimoji="1" lang="zh-CN" altLang="en-US" dirty="0"/>
          </a:p>
        </p:txBody>
      </p:sp>
    </p:spTree>
    <p:extLst>
      <p:ext uri="{BB962C8B-B14F-4D97-AF65-F5344CB8AC3E}">
        <p14:creationId xmlns:p14="http://schemas.microsoft.com/office/powerpoint/2010/main" val="19209660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92500" lnSpcReduction="20000"/>
          </a:bodyPr>
          <a:lstStyle/>
          <a:p>
            <a:pPr marL="0" indent="0">
              <a:buNone/>
            </a:pPr>
            <a:r>
              <a:rPr kumimoji="1" lang="en-US" altLang="zh-CN" dirty="0" smtClean="0"/>
              <a:t>2.</a:t>
            </a:r>
            <a:r>
              <a:rPr kumimoji="1" lang="zh-CN" altLang="en-US" dirty="0" smtClean="0"/>
              <a:t>国家秘密事项的特点因素</a:t>
            </a:r>
          </a:p>
          <a:p>
            <a:r>
              <a:rPr kumimoji="1" lang="zh-CN" altLang="en-US" dirty="0" smtClean="0"/>
              <a:t>知晓类事项</a:t>
            </a:r>
          </a:p>
          <a:p>
            <a:r>
              <a:rPr kumimoji="1" lang="zh-CN" altLang="en-US" dirty="0" smtClean="0"/>
              <a:t>决策类事项</a:t>
            </a:r>
          </a:p>
          <a:p>
            <a:r>
              <a:rPr kumimoji="1" lang="zh-CN" altLang="en-US" dirty="0" smtClean="0"/>
              <a:t>政策类事项</a:t>
            </a:r>
          </a:p>
          <a:p>
            <a:r>
              <a:rPr kumimoji="1" lang="zh-CN" altLang="en-US" dirty="0" smtClean="0"/>
              <a:t>执行类事项</a:t>
            </a:r>
          </a:p>
          <a:p>
            <a:r>
              <a:rPr kumimoji="1" lang="zh-CN" altLang="en-US" dirty="0" smtClean="0"/>
              <a:t>执法类事项</a:t>
            </a:r>
          </a:p>
          <a:p>
            <a:r>
              <a:rPr kumimoji="1" lang="zh-CN" altLang="en-US" dirty="0" smtClean="0"/>
              <a:t>基础类事项</a:t>
            </a:r>
          </a:p>
          <a:p>
            <a:r>
              <a:rPr kumimoji="1" lang="zh-CN" altLang="en-US" dirty="0" smtClean="0"/>
              <a:t>科研生产类事项</a:t>
            </a:r>
          </a:p>
          <a:p>
            <a:r>
              <a:rPr kumimoji="1" lang="zh-CN" altLang="en-US" dirty="0" smtClean="0"/>
              <a:t>突发类事项</a:t>
            </a:r>
          </a:p>
        </p:txBody>
      </p:sp>
    </p:spTree>
    <p:extLst>
      <p:ext uri="{BB962C8B-B14F-4D97-AF65-F5344CB8AC3E}">
        <p14:creationId xmlns:p14="http://schemas.microsoft.com/office/powerpoint/2010/main" val="14730583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pPr marL="0" indent="0">
              <a:buNone/>
            </a:pPr>
            <a:r>
              <a:rPr kumimoji="1" lang="en-US" altLang="zh-CN" dirty="0" smtClean="0"/>
              <a:t>3.</a:t>
            </a:r>
            <a:r>
              <a:rPr kumimoji="1" lang="zh-CN" altLang="en-US" dirty="0" smtClean="0"/>
              <a:t>实际工作需要因素</a:t>
            </a:r>
          </a:p>
          <a:p>
            <a:r>
              <a:rPr kumimoji="1" lang="zh-CN" altLang="en-US" dirty="0" smtClean="0"/>
              <a:t>保密行政准则</a:t>
            </a:r>
          </a:p>
          <a:p>
            <a:r>
              <a:rPr kumimoji="1" lang="zh-CN" altLang="en-US" dirty="0" smtClean="0"/>
              <a:t>信息公开准则</a:t>
            </a:r>
          </a:p>
          <a:p>
            <a:r>
              <a:rPr kumimoji="1" lang="zh-CN" altLang="en-US" dirty="0" smtClean="0"/>
              <a:t>行政效率准则</a:t>
            </a:r>
            <a:endParaRPr kumimoji="1" lang="zh-CN" altLang="en-US" dirty="0"/>
          </a:p>
        </p:txBody>
      </p:sp>
    </p:spTree>
    <p:extLst>
      <p:ext uri="{BB962C8B-B14F-4D97-AF65-F5344CB8AC3E}">
        <p14:creationId xmlns:p14="http://schemas.microsoft.com/office/powerpoint/2010/main" val="6071621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三、国家秘密知悉范围的确定</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sz="5200" b="1" dirty="0" smtClean="0">
                <a:solidFill>
                  <a:schemeClr val="tx2"/>
                </a:solidFill>
                <a:latin typeface="+mj-lt"/>
                <a:ea typeface="+mj-ea"/>
                <a:cs typeface="+mj-cs"/>
              </a:rPr>
              <a:t>（一）国家秘密知悉范围</a:t>
            </a:r>
          </a:p>
          <a:p>
            <a:r>
              <a:rPr lang="zh-CN" altLang="en-US" dirty="0" smtClean="0"/>
              <a:t>国家秘密知悉范围，是指可以</a:t>
            </a:r>
            <a:r>
              <a:rPr lang="zh-CN" altLang="en-US" dirty="0" smtClean="0">
                <a:solidFill>
                  <a:srgbClr val="FF0000"/>
                </a:solidFill>
              </a:rPr>
              <a:t>合法知悉国家秘密内容的机关、单位或者人员的范围</a:t>
            </a:r>
            <a:r>
              <a:rPr lang="zh-CN" altLang="en-US" dirty="0" smtClean="0"/>
              <a:t>。确定知悉范围是确保国家秘密处于安全可控范围，并采取相应保密防护措施的重要手段。</a:t>
            </a:r>
            <a:r>
              <a:rPr lang="en-US" altLang="zh-CN" dirty="0" smtClean="0"/>
              <a:t>《</a:t>
            </a:r>
            <a:r>
              <a:rPr lang="zh-CN" altLang="en-US" dirty="0" smtClean="0"/>
              <a:t>保密法</a:t>
            </a:r>
            <a:r>
              <a:rPr lang="en-US" altLang="zh-CN" dirty="0" smtClean="0"/>
              <a:t>》</a:t>
            </a:r>
            <a:r>
              <a:rPr lang="zh-CN" altLang="en-US" dirty="0" smtClean="0"/>
              <a:t>第十六条规定：“国家秘密的知悉范围，应当根据工作需要限定在最小范围。国家秘密的知悉范围能够限定到具体人员的，限定到具体人员；不能限定到具体人员的，限定到机关、单位，由机关、单位限定到具体人员。国家秘密的知悉范围以外的人员，因工作需要知悉国家秘密的，应当经</a:t>
            </a:r>
            <a:r>
              <a:rPr lang="en-US" dirty="0" smtClean="0"/>
              <a:t>­</a:t>
            </a:r>
            <a:r>
              <a:rPr lang="zh-CN" altLang="en-US" dirty="0" smtClean="0"/>
              <a:t>过机关、单位负责人批准。”</a:t>
            </a:r>
          </a:p>
          <a:p>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997152"/>
          </a:xfrm>
        </p:spPr>
        <p:txBody>
          <a:bodyPr>
            <a:normAutofit fontScale="77500" lnSpcReduction="20000"/>
          </a:bodyPr>
          <a:lstStyle/>
          <a:p>
            <a:r>
              <a:rPr lang="zh-CN" altLang="en-US" dirty="0" smtClean="0"/>
              <a:t>理解知悉范围的含义，还必须明确</a:t>
            </a:r>
            <a:r>
              <a:rPr lang="zh-CN" altLang="en-US" dirty="0" smtClean="0">
                <a:solidFill>
                  <a:srgbClr val="FF0000"/>
                </a:solidFill>
              </a:rPr>
              <a:t>“接触范围”和“知悉范围”</a:t>
            </a:r>
            <a:r>
              <a:rPr lang="zh-CN" altLang="en-US" dirty="0" smtClean="0"/>
              <a:t>的不同含义</a:t>
            </a:r>
            <a:r>
              <a:rPr lang="zh-CN" altLang="en-US" dirty="0" smtClean="0"/>
              <a:t>。</a:t>
            </a:r>
          </a:p>
          <a:p>
            <a:r>
              <a:rPr lang="zh-CN" altLang="en-US" dirty="0" smtClean="0">
                <a:solidFill>
                  <a:srgbClr val="FF0000"/>
                </a:solidFill>
              </a:rPr>
              <a:t>接触</a:t>
            </a:r>
            <a:r>
              <a:rPr lang="zh-CN" altLang="en-US" dirty="0" smtClean="0">
                <a:solidFill>
                  <a:srgbClr val="FF0000"/>
                </a:solidFill>
              </a:rPr>
              <a:t>范围</a:t>
            </a:r>
            <a:r>
              <a:rPr lang="zh-CN" altLang="en-US" dirty="0" smtClean="0"/>
              <a:t>，是指由于工作性质的原因，可以触及国家秘密载体的人员范围，这类人员不一定知悉国家秘密事项的具体内容，如承担国家秘密载体传递、运输的人员（机要交通员），担负涉密会议或活动服务保障工作的人员，负责涉密场所保卫和涉密设施设备、涉密载体维护维修的人员等。按照工作职责分工，只限于接触国家秘密的人员，未经批准也不得详尽知悉国家秘密</a:t>
            </a:r>
            <a:r>
              <a:rPr lang="zh-CN" altLang="en-US" dirty="0" smtClean="0"/>
              <a:t>。</a:t>
            </a:r>
          </a:p>
          <a:p>
            <a:r>
              <a:rPr lang="zh-CN" altLang="en-US" dirty="0" smtClean="0">
                <a:solidFill>
                  <a:srgbClr val="FF0000"/>
                </a:solidFill>
              </a:rPr>
              <a:t>知悉</a:t>
            </a:r>
            <a:r>
              <a:rPr lang="zh-CN" altLang="en-US" dirty="0" smtClean="0">
                <a:solidFill>
                  <a:srgbClr val="FF0000"/>
                </a:solidFill>
              </a:rPr>
              <a:t>范围</a:t>
            </a:r>
            <a:r>
              <a:rPr lang="zh-CN" altLang="en-US" dirty="0" smtClean="0"/>
              <a:t>，则是指能够接触国家秘密事项且可以详尽了解国家秘密事项的内容的人员，如制作国家秘密载体的人员，起草或阅读属于国家秘密的文件、资料的人员，负责保存管理（未经包装）国家秘密载体经管人员，具体负责涉及国家秘密信息存储、处理、传输的人员，等等。</a:t>
            </a:r>
          </a:p>
          <a:p>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（二）确定知悉范围的意义</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限定国家秘密知悉范围是一项重要保密措施，其目的是为了确保国家秘密始终处在可控的安全保密环境之内，不被知悉范围以外的人员知悉。从一定意义上讲，</a:t>
            </a:r>
            <a:r>
              <a:rPr lang="zh-CN" altLang="en-US" dirty="0" smtClean="0">
                <a:solidFill>
                  <a:srgbClr val="FF0000"/>
                </a:solidFill>
              </a:rPr>
              <a:t>知悉范围的确定和控制，是保密工作最核心的方面</a:t>
            </a:r>
            <a:r>
              <a:rPr lang="zh-CN" altLang="en-US" dirty="0" smtClean="0"/>
              <a:t>。国家秘密一旦超出限定的知悉范围，被不应知悉者知悉，就是泄露国家秘密。任何国家秘密事项，多一个无关人员知悉，就增加了一个可能造成泄密的因素或隐患，少一个人知悉，就可能增加一份安全保障。</a:t>
            </a:r>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（三）确定知悉范围的原则</a:t>
            </a:r>
            <a:endParaRPr lang="zh-CN" altLang="en-US" dirty="0"/>
          </a:p>
        </p:txBody>
      </p:sp>
      <p:sp>
        <p:nvSpPr>
          <p:cNvPr id="3" name="内容占位符 2"/>
          <p:cNvSpPr>
            <a:spLocks noGrp="1"/>
          </p:cNvSpPr>
          <p:nvPr>
            <p:ph idx="1"/>
          </p:nvPr>
        </p:nvSpPr>
        <p:spPr/>
        <p:txBody>
          <a:bodyPr>
            <a:normAutofit/>
          </a:bodyPr>
          <a:lstStyle/>
          <a:p>
            <a:r>
              <a:rPr lang="zh-CN" altLang="en-US" dirty="0" smtClean="0"/>
              <a:t>确定国家秘密事项的知悉范围，必须坚持“工作需要”和“范围最小”的原则。</a:t>
            </a:r>
            <a:endParaRPr lang="en-US" altLang="zh-CN" dirty="0" smtClean="0"/>
          </a:p>
          <a:p>
            <a:r>
              <a:rPr lang="zh-CN" altLang="en-US" dirty="0" smtClean="0"/>
              <a:t>所谓“</a:t>
            </a:r>
            <a:r>
              <a:rPr lang="zh-CN" altLang="en-US" dirty="0" smtClean="0">
                <a:solidFill>
                  <a:srgbClr val="FF0000"/>
                </a:solidFill>
              </a:rPr>
              <a:t>工作需要</a:t>
            </a:r>
            <a:r>
              <a:rPr lang="zh-CN" altLang="en-US" dirty="0" smtClean="0"/>
              <a:t>”，是指涉及国家秘密的事项与特定机关、单位及人员的工作职责和性质直接相关，如果不接触、不知悉该项国家秘密事项，会导致与事项相关的工作无法办理，任务无法完成，目标无法实现的情形。</a:t>
            </a:r>
            <a:endParaRPr lang="en-US" altLang="zh-CN" dirty="0"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en-US" dirty="0" smtClean="0"/>
              <a:t>所谓“</a:t>
            </a:r>
            <a:r>
              <a:rPr lang="zh-CN" altLang="en-US" dirty="0" smtClean="0">
                <a:solidFill>
                  <a:srgbClr val="FF0000"/>
                </a:solidFill>
              </a:rPr>
              <a:t>范围最小</a:t>
            </a:r>
            <a:r>
              <a:rPr lang="zh-CN" altLang="en-US" dirty="0" smtClean="0"/>
              <a:t>”，是指根据确保国家秘密安全的基本要求，把知悉范围严格控制在“必须知道”的最小范围内。凡是与国家秘密事项无关的人员，均不得接触、知悉。贯彻这一原则，必须纠正长期以来一些机关、单位工作中实际存在的一种对保守国家秘密极端不利的“惯性”做法，即“把阅读国家秘密文件作为一种待遇”，无论“文件”是否涉密，无论是离职、退休人员还是现职人员，无论是否确因工作需要，只要是一定职务级别的，就可以阅读相应级别人员可以阅读的文件，使国家秘密超出限定的知悉范围。</a:t>
            </a:r>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fontScale="85000" lnSpcReduction="10000"/>
          </a:bodyPr>
          <a:lstStyle/>
          <a:p>
            <a:r>
              <a:rPr lang="zh-CN" altLang="en-US" b="1" dirty="0"/>
              <a:t>第十五条 </a:t>
            </a:r>
          </a:p>
          <a:p>
            <a:r>
              <a:rPr lang="zh-CN" altLang="en-US" dirty="0"/>
              <a:t>国家秘密的保密期限，应当根据事项的性质和特点，按照维护国家安全和利益的需要，限定在必要的期限内；不能确定期限的，应当确定解密的条件。 国家秘密的保密期限，除另有规定外，绝密级不超过三十年，机密级不超过二十年，秘密级不超过十年。 机关、单位应当根据工作需要，确定具体的保密期限、解密时间或者解密条件。 机关、单位对在决定和处理有关事项工作过程中确定需要保密的事项，根据工作需要决定公开的，正式公布时即视为解密。</a:t>
            </a:r>
          </a:p>
          <a:p>
            <a:endParaRPr kumimoji="1" lang="zh-CN" altLang="en-US" dirty="0"/>
          </a:p>
        </p:txBody>
      </p:sp>
    </p:spTree>
    <p:extLst>
      <p:ext uri="{BB962C8B-B14F-4D97-AF65-F5344CB8AC3E}">
        <p14:creationId xmlns:p14="http://schemas.microsoft.com/office/powerpoint/2010/main" val="215148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pPr>
              <a:lnSpc>
                <a:spcPct val="150000"/>
              </a:lnSpc>
            </a:pPr>
            <a:r>
              <a:rPr kumimoji="1" lang="zh-CN" altLang="en-US" dirty="0" smtClean="0"/>
              <a:t>确定到人原则</a:t>
            </a:r>
          </a:p>
          <a:p>
            <a:pPr>
              <a:lnSpc>
                <a:spcPct val="150000"/>
              </a:lnSpc>
            </a:pPr>
            <a:r>
              <a:rPr kumimoji="1" lang="zh-CN" altLang="en-US" dirty="0" smtClean="0"/>
              <a:t>合理性原则</a:t>
            </a:r>
          </a:p>
          <a:p>
            <a:pPr>
              <a:lnSpc>
                <a:spcPct val="150000"/>
              </a:lnSpc>
            </a:pPr>
            <a:r>
              <a:rPr kumimoji="1" lang="zh-CN" altLang="en-US" dirty="0" smtClean="0"/>
              <a:t>分割性原则</a:t>
            </a:r>
          </a:p>
          <a:p>
            <a:pPr>
              <a:lnSpc>
                <a:spcPct val="150000"/>
              </a:lnSpc>
            </a:pPr>
            <a:r>
              <a:rPr kumimoji="1" lang="zh-CN" altLang="en-US" dirty="0" smtClean="0"/>
              <a:t>控制性原则</a:t>
            </a:r>
          </a:p>
          <a:p>
            <a:pPr marL="0" indent="0">
              <a:buNone/>
            </a:pPr>
            <a:endParaRPr kumimoji="1" lang="zh-CN" altLang="en-US" dirty="0"/>
          </a:p>
        </p:txBody>
      </p:sp>
    </p:spTree>
    <p:extLst>
      <p:ext uri="{BB962C8B-B14F-4D97-AF65-F5344CB8AC3E}">
        <p14:creationId xmlns:p14="http://schemas.microsoft.com/office/powerpoint/2010/main" val="798909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smtClean="0"/>
              <a:t>（四）确定知悉范围需要注意的事项</a:t>
            </a:r>
            <a:endParaRPr lang="zh-CN" altLang="en-US" dirty="0"/>
          </a:p>
        </p:txBody>
      </p:sp>
      <p:sp>
        <p:nvSpPr>
          <p:cNvPr id="3" name="内容占位符 2"/>
          <p:cNvSpPr>
            <a:spLocks noGrp="1"/>
          </p:cNvSpPr>
          <p:nvPr>
            <p:ph idx="1"/>
          </p:nvPr>
        </p:nvSpPr>
        <p:spPr/>
        <p:txBody>
          <a:bodyPr>
            <a:normAutofit fontScale="85000" lnSpcReduction="20000"/>
          </a:bodyPr>
          <a:lstStyle/>
          <a:p>
            <a:r>
              <a:rPr lang="en-US" dirty="0" smtClean="0"/>
              <a:t>1</a:t>
            </a:r>
            <a:r>
              <a:rPr lang="zh-CN" altLang="en-US" dirty="0" smtClean="0"/>
              <a:t>、国家秘密知悉范围以外的人员，因工作需要知悉国家秘密的，应当经过知悉范围内机关、单位的负责人批准。机关、单位负责人的批准权限，只限于对本机关、本单位人员。同时，对批准知悉国家秘密的人员，应当做出文字记载，</a:t>
            </a:r>
          </a:p>
          <a:p>
            <a:r>
              <a:rPr lang="en-US" dirty="0" smtClean="0"/>
              <a:t>2</a:t>
            </a:r>
            <a:r>
              <a:rPr lang="zh-CN" altLang="en-US" dirty="0" smtClean="0"/>
              <a:t>、对于原定密机关、单位明确要求不得扩大知悉范围的，有关机关、单位不得擅自扩大知悉范围，确因工作需要扩大知悉范围时，应当征得原定密机关、单位同意。</a:t>
            </a:r>
          </a:p>
          <a:p>
            <a:r>
              <a:rPr lang="en-US" dirty="0" smtClean="0"/>
              <a:t>3</a:t>
            </a:r>
            <a:r>
              <a:rPr lang="zh-CN" altLang="en-US" dirty="0" smtClean="0"/>
              <a:t>、知悉范围内的机关、单位对知悉国家秘密的人员，特别是接触、知悉绝密级国家秘密事项的人员，必须作出文字记载。</a:t>
            </a: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（五）知悉范围的确定方法</a:t>
            </a:r>
            <a:endParaRPr kumimoji="1" lang="zh-CN" altLang="en-US" dirty="0"/>
          </a:p>
        </p:txBody>
      </p:sp>
      <p:sp>
        <p:nvSpPr>
          <p:cNvPr id="3" name="内容占位符 2"/>
          <p:cNvSpPr>
            <a:spLocks noGrp="1"/>
          </p:cNvSpPr>
          <p:nvPr>
            <p:ph idx="1"/>
          </p:nvPr>
        </p:nvSpPr>
        <p:spPr/>
        <p:txBody>
          <a:bodyPr/>
          <a:lstStyle/>
          <a:p>
            <a:r>
              <a:rPr kumimoji="1" lang="zh-CN" altLang="en-US" dirty="0" smtClean="0"/>
              <a:t>按事项不同类别的不同需要确定</a:t>
            </a:r>
          </a:p>
          <a:p>
            <a:r>
              <a:rPr kumimoji="1" lang="zh-CN" altLang="en-US" dirty="0" smtClean="0"/>
              <a:t>按事项不同性质确定</a:t>
            </a:r>
          </a:p>
          <a:p>
            <a:r>
              <a:rPr kumimoji="1" lang="zh-CN" altLang="en-US" dirty="0" smtClean="0"/>
              <a:t>按上报和下发的不同要求确定</a:t>
            </a:r>
          </a:p>
          <a:p>
            <a:r>
              <a:rPr kumimoji="1" lang="zh-CN" altLang="en-US" dirty="0" smtClean="0"/>
              <a:t>按事项密级确定</a:t>
            </a:r>
          </a:p>
          <a:p>
            <a:endParaRPr kumimoji="1" lang="zh-CN" altLang="en-US" dirty="0"/>
          </a:p>
        </p:txBody>
      </p:sp>
    </p:spTree>
    <p:extLst>
      <p:ext uri="{BB962C8B-B14F-4D97-AF65-F5344CB8AC3E}">
        <p14:creationId xmlns:p14="http://schemas.microsoft.com/office/powerpoint/2010/main" val="5724702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（六）知悉范围的确定规范</a:t>
            </a:r>
            <a:endParaRPr kumimoji="1" lang="zh-CN" altLang="en-US" dirty="0"/>
          </a:p>
        </p:txBody>
      </p:sp>
      <p:sp>
        <p:nvSpPr>
          <p:cNvPr id="3" name="内容占位符 2"/>
          <p:cNvSpPr>
            <a:spLocks noGrp="1"/>
          </p:cNvSpPr>
          <p:nvPr>
            <p:ph idx="1"/>
          </p:nvPr>
        </p:nvSpPr>
        <p:spPr/>
        <p:txBody>
          <a:bodyPr/>
          <a:lstStyle/>
          <a:p>
            <a:r>
              <a:rPr kumimoji="1" lang="zh-CN" altLang="en-US" dirty="0" smtClean="0"/>
              <a:t>时限规范</a:t>
            </a:r>
          </a:p>
          <a:p>
            <a:r>
              <a:rPr kumimoji="1" lang="zh-CN" altLang="en-US" dirty="0" smtClean="0"/>
              <a:t>方式规范</a:t>
            </a:r>
          </a:p>
          <a:p>
            <a:r>
              <a:rPr kumimoji="1" lang="zh-CN" altLang="en-US" dirty="0" smtClean="0"/>
              <a:t>通知规范</a:t>
            </a:r>
            <a:endParaRPr kumimoji="1" lang="zh-CN" altLang="en-US" dirty="0"/>
          </a:p>
        </p:txBody>
      </p:sp>
    </p:spTree>
    <p:extLst>
      <p:ext uri="{BB962C8B-B14F-4D97-AF65-F5344CB8AC3E}">
        <p14:creationId xmlns:p14="http://schemas.microsoft.com/office/powerpoint/2010/main" val="4610504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a:t>
            </a:r>
            <a:r>
              <a:rPr lang="zh-CN" altLang="en-US" b="1" dirty="0" smtClean="0"/>
              <a:t>七</a:t>
            </a:r>
            <a:r>
              <a:rPr lang="zh-CN" altLang="en-US" b="1" dirty="0" smtClean="0"/>
              <a:t>）</a:t>
            </a:r>
            <a:r>
              <a:rPr lang="zh-CN" altLang="en-US" b="1" dirty="0" smtClean="0"/>
              <a:t>知悉范围的告知方法</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smtClean="0"/>
              <a:t>知悉范围的告知，主要采取如下方法：</a:t>
            </a:r>
          </a:p>
          <a:p>
            <a:r>
              <a:rPr lang="zh-CN" altLang="en-US" dirty="0" smtClean="0"/>
              <a:t>一是以</a:t>
            </a:r>
            <a:r>
              <a:rPr lang="zh-CN" altLang="en-US" dirty="0" smtClean="0">
                <a:solidFill>
                  <a:srgbClr val="FF0000"/>
                </a:solidFill>
              </a:rPr>
              <a:t>主送和抄送</a:t>
            </a:r>
            <a:r>
              <a:rPr lang="zh-CN" altLang="en-US" dirty="0" smtClean="0"/>
              <a:t>的方式告知。主送和抄送单位或人员，实际上就是限定知悉范围。这种方式主要以国家秘密文件、资料类型的国家秘密载体为主；</a:t>
            </a:r>
          </a:p>
          <a:p>
            <a:r>
              <a:rPr lang="zh-CN" altLang="en-US" dirty="0" smtClean="0"/>
              <a:t>二是在载体上</a:t>
            </a:r>
            <a:r>
              <a:rPr lang="zh-CN" altLang="en-US" dirty="0" smtClean="0">
                <a:solidFill>
                  <a:srgbClr val="FF0000"/>
                </a:solidFill>
              </a:rPr>
              <a:t>直接标注</a:t>
            </a:r>
            <a:r>
              <a:rPr lang="zh-CN" altLang="en-US" dirty="0" smtClean="0"/>
              <a:t>。例如在下发的国家秘密文件的适当地方，注明文件的传达范围，如，此件传达至省、军级或地、师级；</a:t>
            </a:r>
          </a:p>
          <a:p>
            <a:r>
              <a:rPr lang="zh-CN" altLang="en-US" dirty="0" smtClean="0"/>
              <a:t>三是</a:t>
            </a:r>
            <a:r>
              <a:rPr lang="zh-CN" altLang="en-US" dirty="0" smtClean="0">
                <a:solidFill>
                  <a:srgbClr val="FF0000"/>
                </a:solidFill>
              </a:rPr>
              <a:t>以文字的方式通知</a:t>
            </a:r>
            <a:r>
              <a:rPr lang="zh-CN" altLang="en-US" dirty="0" smtClean="0"/>
              <a:t>，并在通知中直接限定知悉的人员范围。对知悉范围作出变更调整的，要以直接通知的方法告知知悉范围机关、单位或人员。在机关、单位内部，知悉范围的告知方法可以采取文字告知和口头通知的方式，以口头方式通知的，应当作出文字记载。</a:t>
            </a:r>
          </a:p>
          <a:p>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第三节 定密的方法</a:t>
            </a:r>
          </a:p>
        </p:txBody>
      </p:sp>
      <p:sp>
        <p:nvSpPr>
          <p:cNvPr id="3" name="内容占位符 2"/>
          <p:cNvSpPr>
            <a:spLocks noGrp="1"/>
          </p:cNvSpPr>
          <p:nvPr>
            <p:ph idx="1"/>
          </p:nvPr>
        </p:nvSpPr>
        <p:spPr/>
        <p:txBody>
          <a:bodyPr>
            <a:normAutofit/>
          </a:bodyPr>
          <a:lstStyle/>
          <a:p>
            <a:r>
              <a:rPr lang="zh-CN" altLang="en-US" dirty="0" smtClean="0"/>
              <a:t>    （一）</a:t>
            </a:r>
            <a:r>
              <a:rPr lang="zh-CN" altLang="en-US" b="1" dirty="0" smtClean="0"/>
              <a:t>密级的确定方法：</a:t>
            </a:r>
            <a:endParaRPr lang="zh-CN" altLang="en-US" dirty="0" smtClean="0"/>
          </a:p>
          <a:p>
            <a:r>
              <a:rPr lang="zh-CN" altLang="en-US" b="1" dirty="0" smtClean="0"/>
              <a:t>    </a:t>
            </a:r>
            <a:r>
              <a:rPr lang="en-US" altLang="zh-CN" b="1" dirty="0" smtClean="0"/>
              <a:t>1</a:t>
            </a:r>
            <a:r>
              <a:rPr lang="zh-CN" altLang="en-US" b="1" dirty="0" smtClean="0"/>
              <a:t>、直接确定</a:t>
            </a:r>
            <a:r>
              <a:rPr lang="zh-CN" altLang="en-US" dirty="0" smtClean="0"/>
              <a:t>。对比</a:t>
            </a:r>
            <a:r>
              <a:rPr lang="en-US" altLang="zh-CN" dirty="0" smtClean="0"/>
              <a:t>《</a:t>
            </a:r>
            <a:r>
              <a:rPr lang="zh-CN" altLang="en-US" dirty="0" smtClean="0"/>
              <a:t>保密范围</a:t>
            </a:r>
            <a:r>
              <a:rPr lang="en-US" altLang="zh-CN" dirty="0" smtClean="0"/>
              <a:t>》</a:t>
            </a:r>
            <a:r>
              <a:rPr lang="zh-CN" altLang="en-US" dirty="0" smtClean="0"/>
              <a:t>有关条款直接定密，俗称</a:t>
            </a:r>
            <a:r>
              <a:rPr lang="zh-CN" altLang="en-US" b="1" dirty="0" smtClean="0"/>
              <a:t>“对号入座</a:t>
            </a:r>
            <a:r>
              <a:rPr lang="zh-CN" altLang="en-US" dirty="0" smtClean="0"/>
              <a:t>”，这是定密的主要方法。具体做法是：</a:t>
            </a:r>
          </a:p>
          <a:p>
            <a:r>
              <a:rPr lang="zh-CN" altLang="en-US" dirty="0" smtClean="0"/>
              <a:t>   </a:t>
            </a:r>
            <a:endParaRPr lang="zh-CN" alt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a:t>
            </a:r>
            <a:r>
              <a:rPr lang="en-US" altLang="zh-CN" dirty="0" smtClean="0"/>
              <a:t>1</a:t>
            </a:r>
            <a:r>
              <a:rPr lang="zh-CN" altLang="en-US" dirty="0" smtClean="0"/>
              <a:t>）</a:t>
            </a:r>
            <a:r>
              <a:rPr lang="zh-CN" altLang="en-US" b="1" dirty="0" smtClean="0"/>
              <a:t>本业务系统事项</a:t>
            </a:r>
            <a:r>
              <a:rPr lang="zh-CN" altLang="en-US" dirty="0" smtClean="0"/>
              <a:t>。涉及本业务系统内的事项，应直接对照本业务系统的</a:t>
            </a:r>
            <a:r>
              <a:rPr lang="en-US" altLang="zh-CN" dirty="0" smtClean="0"/>
              <a:t>《</a:t>
            </a:r>
            <a:r>
              <a:rPr lang="zh-CN" altLang="en-US" dirty="0" smtClean="0"/>
              <a:t>保密范围</a:t>
            </a:r>
            <a:r>
              <a:rPr lang="en-US" altLang="zh-CN" dirty="0" smtClean="0"/>
              <a:t>》</a:t>
            </a:r>
            <a:r>
              <a:rPr lang="zh-CN" altLang="en-US" dirty="0" smtClean="0"/>
              <a:t>的具体条款直接确定密级。</a:t>
            </a:r>
          </a:p>
          <a:p>
            <a:r>
              <a:rPr lang="zh-CN" altLang="en-US" dirty="0" smtClean="0"/>
              <a:t>   </a:t>
            </a:r>
          </a:p>
          <a:p>
            <a:endParaRPr lang="zh-CN" alt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a:t>
            </a:r>
            <a:r>
              <a:rPr lang="en-US" altLang="zh-CN" dirty="0" smtClean="0"/>
              <a:t>2</a:t>
            </a:r>
            <a:r>
              <a:rPr lang="zh-CN" altLang="en-US" dirty="0" smtClean="0"/>
              <a:t>）</a:t>
            </a:r>
            <a:r>
              <a:rPr lang="zh-CN" altLang="en-US" b="1" dirty="0" smtClean="0"/>
              <a:t>其他业务系统事项</a:t>
            </a:r>
            <a:r>
              <a:rPr lang="zh-CN" altLang="en-US" dirty="0" smtClean="0"/>
              <a:t>。本业务系统产生了一项涉及其他业务系统的事项，而本业务系统</a:t>
            </a:r>
            <a:r>
              <a:rPr lang="en-US" altLang="zh-CN" dirty="0" smtClean="0"/>
              <a:t>《</a:t>
            </a:r>
            <a:r>
              <a:rPr lang="zh-CN" altLang="en-US" dirty="0" smtClean="0"/>
              <a:t>保密范围</a:t>
            </a:r>
            <a:r>
              <a:rPr lang="en-US" altLang="zh-CN" dirty="0" smtClean="0"/>
              <a:t>》</a:t>
            </a:r>
            <a:r>
              <a:rPr lang="zh-CN" altLang="en-US" dirty="0" smtClean="0"/>
              <a:t>中又未有规定的，那么应对照其他业务系统的</a:t>
            </a:r>
            <a:r>
              <a:rPr lang="en-US" altLang="zh-CN" dirty="0" smtClean="0"/>
              <a:t>《</a:t>
            </a:r>
            <a:r>
              <a:rPr lang="zh-CN" altLang="en-US" dirty="0" smtClean="0"/>
              <a:t>保密范围</a:t>
            </a:r>
            <a:r>
              <a:rPr lang="en-US" altLang="zh-CN" dirty="0" smtClean="0"/>
              <a:t>》</a:t>
            </a:r>
            <a:r>
              <a:rPr lang="zh-CN" altLang="en-US" dirty="0" smtClean="0"/>
              <a:t>来确定密级。</a:t>
            </a:r>
            <a:endParaRPr lang="zh-CN" alt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smtClean="0"/>
              <a:t>审计机关和内部审计、社会审计机构内部的组织、人事、劳动、纪检监察、科学技术、外交、密码等工作中所产生的国家秘密事项，按</a:t>
            </a:r>
            <a:r>
              <a:rPr lang="en-US" altLang="zh-CN" dirty="0" smtClean="0"/>
              <a:t>《</a:t>
            </a:r>
            <a:r>
              <a:rPr lang="zh-CN" altLang="en-US" dirty="0" smtClean="0"/>
              <a:t>审计保密范围</a:t>
            </a:r>
            <a:r>
              <a:rPr lang="en-US" altLang="zh-CN" dirty="0" smtClean="0"/>
              <a:t>》</a:t>
            </a:r>
            <a:r>
              <a:rPr lang="zh-CN" altLang="en-US" dirty="0" smtClean="0"/>
              <a:t>第四条的规定，依据中央和国家有关主管部门的保密范围确定密级。</a:t>
            </a:r>
            <a:endParaRPr lang="zh-CN"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对号入座</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所谓“对号入座”，是指机关、单位在定密时，</a:t>
            </a:r>
            <a:r>
              <a:rPr lang="zh-CN" altLang="en-US" dirty="0" smtClean="0">
                <a:solidFill>
                  <a:srgbClr val="FF0000"/>
                </a:solidFill>
              </a:rPr>
              <a:t>直接对照</a:t>
            </a:r>
            <a:r>
              <a:rPr lang="zh-CN" altLang="en-US" dirty="0" smtClean="0"/>
              <a:t>相关国家秘密事项范围规定的条款，判定某事项是否属于国家秘密，并对照其规定确定该事项的密级、保密期限、知悉范围。</a:t>
            </a:r>
            <a:endParaRPr lang="en-US" altLang="zh-CN" dirty="0" smtClean="0"/>
          </a:p>
          <a:p>
            <a:r>
              <a:rPr lang="zh-CN" altLang="en-US" dirty="0" smtClean="0"/>
              <a:t>目前，国家保密行政管理部门和中央有关机关相继制定的近百个国家秘密事项范围的规定，基本满足了各行业领域定密工作的需要，同时国家保密行政管理部门就范围规定的科学性、适用性问题进行了长期的探索，形式和内容不断完善。</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27856"/>
            <a:ext cx="8229600" cy="5793507"/>
          </a:xfrm>
        </p:spPr>
        <p:txBody>
          <a:bodyPr>
            <a:noAutofit/>
          </a:bodyPr>
          <a:lstStyle/>
          <a:p>
            <a:pPr fontAlgn="t"/>
            <a:r>
              <a:rPr lang="zh-CN" altLang="en-US" sz="1600" dirty="0"/>
              <a:t>本条是关于国家秘密保密期限的规定。</a:t>
            </a:r>
          </a:p>
          <a:p>
            <a:pPr fontAlgn="t"/>
            <a:r>
              <a:rPr lang="zh-CN" altLang="en-US" sz="1600" dirty="0"/>
              <a:t>第一款规定确定保密期限，应当根据国家秘密事项的类型性质、重要程度、时效需要及其他制约因素，按照维护国家安全和利益的需要，将保密期限规定在明确的时间内。在确定保密期限时，能够确定具体期限的应当予以明确，保密的具体期限，可以是应当保密的时间段，也可以是明确的解密时间；不能明确具体期限的，应当将能够明确判断的某种情形的出现或者事件的发生设置为解密条件，一旦设定的条件成立，该国家秘密事项的保密期限即告终止。</a:t>
            </a:r>
          </a:p>
          <a:p>
            <a:pPr fontAlgn="t"/>
            <a:r>
              <a:rPr lang="zh-CN" altLang="en-US" sz="1600" dirty="0"/>
              <a:t>第二款对不同密级国家秘密事项的保密期限分别限定了最长时限，即绝密级不超过</a:t>
            </a:r>
            <a:r>
              <a:rPr lang="en-US" altLang="zh-CN" sz="1600" dirty="0"/>
              <a:t>30</a:t>
            </a:r>
            <a:r>
              <a:rPr lang="zh-CN" altLang="en-US" sz="1600" dirty="0"/>
              <a:t>年，机密级不超过</a:t>
            </a:r>
            <a:r>
              <a:rPr lang="en-US" altLang="zh-CN" sz="1600" dirty="0"/>
              <a:t>20</a:t>
            </a:r>
            <a:r>
              <a:rPr lang="zh-CN" altLang="en-US" sz="1600" dirty="0"/>
              <a:t>年，秘密级不超过</a:t>
            </a:r>
            <a:r>
              <a:rPr lang="en-US" altLang="zh-CN" sz="1600" dirty="0"/>
              <a:t>10</a:t>
            </a:r>
            <a:r>
              <a:rPr lang="zh-CN" altLang="en-US" sz="1600" dirty="0"/>
              <a:t>年。机关、单位在确定保密期限时，应当在上述时限内确定一个合理的保密期限。本款“另有规定”，主要是指在保密事项范围中明确规定某类国家秘密事项保密期限为“长期”的情况。这些国家秘密事项具有较强的稳定性，长期关系国家安全和利益，即使确定为本款限定的最长保密期限，也难以满足保密需求。</a:t>
            </a:r>
          </a:p>
          <a:p>
            <a:pPr fontAlgn="t"/>
            <a:r>
              <a:rPr lang="zh-CN" altLang="en-US" sz="1600" dirty="0"/>
              <a:t>第三款明确保密期限的</a:t>
            </a:r>
            <a:r>
              <a:rPr lang="en-US" altLang="zh-CN" sz="1600" dirty="0"/>
              <a:t>3</a:t>
            </a:r>
            <a:r>
              <a:rPr lang="zh-CN" altLang="en-US" sz="1600" dirty="0"/>
              <a:t>种具体表现方式，分别是保密期限、解密时间、解密条件。保密期限为具体的时限，如规定具体保密期限为</a:t>
            </a:r>
            <a:r>
              <a:rPr lang="en-US" altLang="zh-CN" sz="1600" dirty="0"/>
              <a:t>5</a:t>
            </a:r>
            <a:r>
              <a:rPr lang="zh-CN" altLang="en-US" sz="1600" dirty="0"/>
              <a:t>年，则从制发之日起满</a:t>
            </a:r>
            <a:r>
              <a:rPr lang="en-US" altLang="zh-CN" sz="1600" dirty="0"/>
              <a:t>5</a:t>
            </a:r>
            <a:r>
              <a:rPr lang="zh-CN" altLang="en-US" sz="1600" dirty="0"/>
              <a:t>年的，该秘密事项即自行解密；解密时间为具体日期或时刻，如规定某一秘密事项的解密时间为</a:t>
            </a:r>
            <a:r>
              <a:rPr lang="en-US" altLang="zh-CN" sz="1600" dirty="0"/>
              <a:t>2020</a:t>
            </a:r>
            <a:r>
              <a:rPr lang="zh-CN" altLang="en-US" sz="1600" dirty="0"/>
              <a:t>年</a:t>
            </a:r>
            <a:r>
              <a:rPr lang="en-US" altLang="zh-CN" sz="1600" dirty="0"/>
              <a:t>5+</a:t>
            </a:r>
            <a:r>
              <a:rPr lang="zh-CN" altLang="en-US" sz="1600" dirty="0"/>
              <a:t>月</a:t>
            </a:r>
            <a:r>
              <a:rPr lang="en-US" altLang="zh-CN" sz="1600" dirty="0"/>
              <a:t>1</a:t>
            </a:r>
            <a:r>
              <a:rPr lang="zh-CN" altLang="en-US" sz="1600" dirty="0"/>
              <a:t>日，则到</a:t>
            </a:r>
            <a:r>
              <a:rPr lang="en-US" altLang="zh-CN" sz="1600" dirty="0"/>
              <a:t>2020</a:t>
            </a:r>
            <a:r>
              <a:rPr lang="zh-CN" altLang="en-US" sz="1600" dirty="0"/>
              <a:t>年</a:t>
            </a:r>
            <a:r>
              <a:rPr lang="en-US" altLang="zh-CN" sz="1600" dirty="0"/>
              <a:t>5</a:t>
            </a:r>
            <a:r>
              <a:rPr lang="zh-CN" altLang="en-US" sz="1600" dirty="0"/>
              <a:t>月</a:t>
            </a:r>
            <a:r>
              <a:rPr lang="en-US" altLang="zh-CN" sz="1600" dirty="0"/>
              <a:t>1</a:t>
            </a:r>
            <a:r>
              <a:rPr lang="zh-CN" altLang="en-US" sz="1600" dirty="0"/>
              <a:t>日该秘密事项保密期限到期，自行解密；解密条件为具体明确便于判断的事件或情形，如规定某一秘密事项以执行完毕作为解密条件的，则该事项实施完成后，自行解密。机关、单位在确定具体事项的保密期限时，如果所依据的保密事项范围已经对该类事项的保密期限作了明确规定，应当按照规定确定保密期限。</a:t>
            </a:r>
          </a:p>
          <a:p>
            <a:pPr fontAlgn="t"/>
            <a:r>
              <a:rPr lang="zh-CN" altLang="en-US" sz="1600" dirty="0"/>
              <a:t>第四款规定特殊解密条件，即国家秘密事项经正式公布即视为解密。一般情况下，国家秘密需经法定程序，解密后才能确定是否公开。本款把正式公布视同解密，兼顾了程序与效率。“正式公布”，是指履行批准手续后通过媒体、政府门户网站、告示等正规途径对外公开发布。机关、单位通过正式公布这一特殊方式解密时，应当履行法定的信息发布审批程序，并作出记载。未经批准擅自公布涉密信息的，不能视为正式公布，应当作为泄密事件处理。</a:t>
            </a:r>
          </a:p>
          <a:p>
            <a:endParaRPr kumimoji="1" lang="zh-CN" altLang="en-US" sz="1600" dirty="0"/>
          </a:p>
        </p:txBody>
      </p:sp>
    </p:spTree>
    <p:extLst>
      <p:ext uri="{BB962C8B-B14F-4D97-AF65-F5344CB8AC3E}">
        <p14:creationId xmlns:p14="http://schemas.microsoft.com/office/powerpoint/2010/main" val="19344900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采取“对号入座”定密，</a:t>
            </a:r>
            <a:endParaRPr lang="en-US" altLang="zh-CN" dirty="0" smtClean="0"/>
          </a:p>
          <a:p>
            <a:r>
              <a:rPr lang="zh-CN" altLang="en-US" dirty="0" smtClean="0"/>
              <a:t>一是根据需要定密事项的性质，确定所适用的国家秘密事项范围的规定。</a:t>
            </a:r>
            <a:r>
              <a:rPr lang="zh-CN" altLang="en-US" dirty="0" smtClean="0">
                <a:solidFill>
                  <a:srgbClr val="FF0000"/>
                </a:solidFill>
              </a:rPr>
              <a:t>例如</a:t>
            </a:r>
            <a:r>
              <a:rPr lang="zh-CN" altLang="en-US" dirty="0" smtClean="0"/>
              <a:t>，属于财政工作方面的定密，即对照“财政工作国家秘密范围的规定”进行定密，属于测绘工作面的，就对照“测绘工作国家秘密范围的规定”进行定密。</a:t>
            </a:r>
            <a:endParaRPr lang="en-US" altLang="zh-CN" dirty="0" smtClean="0"/>
          </a:p>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en-US" dirty="0" smtClean="0"/>
              <a:t>二是对照所选用国家秘密事项范围规定的相关条款，确定该事项的密级、保密期限和知悉范围。</a:t>
            </a:r>
            <a:r>
              <a:rPr lang="zh-CN" altLang="en-US" dirty="0" smtClean="0">
                <a:solidFill>
                  <a:srgbClr val="FF0000"/>
                </a:solidFill>
              </a:rPr>
              <a:t>如</a:t>
            </a:r>
            <a:r>
              <a:rPr lang="zh-CN" altLang="en-US" dirty="0" smtClean="0"/>
              <a:t>某地震预报监测机构在地震监测中形成一组“地磁绝对观测原始测量数据”，要确认该数据是否属于国家秘密和属于何种密级，就对照“防震减灾工作国家秘密范围的规定”中的相关条款，对该数据的密级、保密期限、知悉范围予以确认。也就是说，机关单位的定密承办人或定密责任人，在对本机关、本单位产生的某一具体事项是否应当定密时予以比对，对得上的，就依据规定予以定密；对不上且确实具备国家秘密基本要素的，则按不明确事项的处理程序，先行采取保护措施，并按照管理权限报请有权确定的机关单位确定。</a:t>
            </a:r>
          </a:p>
          <a:p>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案例分析</a:t>
            </a:r>
            <a:endParaRPr lang="zh-CN" altLang="en-US" dirty="0"/>
          </a:p>
        </p:txBody>
      </p:sp>
      <p:sp>
        <p:nvSpPr>
          <p:cNvPr id="3" name="内容占位符 2"/>
          <p:cNvSpPr>
            <a:spLocks noGrp="1"/>
          </p:cNvSpPr>
          <p:nvPr>
            <p:ph idx="1"/>
          </p:nvPr>
        </p:nvSpPr>
        <p:spPr/>
        <p:txBody>
          <a:bodyPr>
            <a:normAutofit/>
          </a:bodyPr>
          <a:lstStyle/>
          <a:p>
            <a:r>
              <a:rPr lang="zh-CN" altLang="en-US" dirty="0" smtClean="0"/>
              <a:t>如某省在调查研究中发现，有两个相邻的县级交通部门，对照交通行业的国家秘密事项保密范围规定，对照同一国家秘密事项范围的相同条款进行定密，其定密结果相差很大。其中甲县确定了</a:t>
            </a:r>
            <a:r>
              <a:rPr lang="en-US" dirty="0" smtClean="0"/>
              <a:t>5</a:t>
            </a:r>
            <a:r>
              <a:rPr lang="zh-CN" altLang="en-US" dirty="0" smtClean="0"/>
              <a:t>项国家秘密事项，另一个则确定了</a:t>
            </a:r>
            <a:r>
              <a:rPr lang="en-US" dirty="0" smtClean="0"/>
              <a:t>20</a:t>
            </a:r>
            <a:r>
              <a:rPr lang="zh-CN" altLang="en-US" dirty="0" smtClean="0"/>
              <a:t>多项。且不说确定是否准确，但至少可以说明，他们在对相关条款理解上是有偏差的。</a:t>
            </a:r>
          </a:p>
          <a:p>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定密承办人和定密责任人，一定要紧密结合本地区、本部门的实际，认真学习、研究国家秘密事项范围的规定，努力提高自身分析问题和判断事物的能力。</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dirty="0" smtClean="0"/>
              <a:t>（</a:t>
            </a:r>
            <a:r>
              <a:rPr lang="en-US" altLang="zh-CN" dirty="0" smtClean="0"/>
              <a:t>3</a:t>
            </a:r>
            <a:r>
              <a:rPr lang="zh-CN" altLang="en-US" dirty="0" smtClean="0"/>
              <a:t>）</a:t>
            </a:r>
            <a:r>
              <a:rPr lang="zh-CN" altLang="en-US" b="1" dirty="0" smtClean="0"/>
              <a:t>使用</a:t>
            </a:r>
            <a:r>
              <a:rPr lang="en-US" altLang="zh-CN" b="1" dirty="0" smtClean="0"/>
              <a:t>《</a:t>
            </a:r>
            <a:r>
              <a:rPr lang="zh-CN" altLang="en-US" b="1" dirty="0" smtClean="0"/>
              <a:t>保密范围</a:t>
            </a:r>
            <a:r>
              <a:rPr lang="en-US" altLang="zh-CN" b="1" dirty="0" smtClean="0"/>
              <a:t>》</a:t>
            </a:r>
            <a:r>
              <a:rPr lang="zh-CN" altLang="en-US" b="1" dirty="0" smtClean="0"/>
              <a:t>时应注意的问题及处理原则：</a:t>
            </a:r>
            <a:endParaRPr lang="zh-CN" altLang="en-US" dirty="0" smtClean="0"/>
          </a:p>
          <a:p>
            <a:r>
              <a:rPr lang="zh-CN" altLang="en-US" b="1" dirty="0" smtClean="0"/>
              <a:t>    ①注意条款结构。</a:t>
            </a:r>
            <a:r>
              <a:rPr lang="zh-CN" altLang="en-US" dirty="0" smtClean="0"/>
              <a:t>基本结构：事项加上若干限制条件。不能少用或多用限制条件，否则会出现错定、漏定国家秘密的现象。去年以来个别新调整的</a:t>
            </a:r>
            <a:r>
              <a:rPr lang="en-US" altLang="zh-CN" dirty="0" smtClean="0"/>
              <a:t>《</a:t>
            </a:r>
            <a:r>
              <a:rPr lang="zh-CN" altLang="en-US" dirty="0" smtClean="0"/>
              <a:t>保密范围</a:t>
            </a:r>
            <a:r>
              <a:rPr lang="en-US" altLang="zh-CN" dirty="0" smtClean="0"/>
              <a:t>》</a:t>
            </a:r>
            <a:r>
              <a:rPr lang="zh-CN" altLang="en-US" dirty="0" smtClean="0"/>
              <a:t>出现了以公开或泄露后的后果作保密条款的新的形式，如国土资源管理工作。</a:t>
            </a:r>
          </a:p>
          <a:p>
            <a:r>
              <a:rPr lang="zh-CN" altLang="en-US" b="1" dirty="0" smtClean="0"/>
              <a:t>   </a:t>
            </a:r>
            <a:endParaRPr lang="zh-CN" alt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150000"/>
              </a:lnSpc>
            </a:pPr>
            <a:r>
              <a:rPr lang="zh-CN" altLang="en-US" dirty="0" smtClean="0"/>
              <a:t>一是以区域或行政级别作为限制条件</a:t>
            </a:r>
            <a:endParaRPr lang="en-US" altLang="zh-CN" dirty="0" smtClean="0"/>
          </a:p>
          <a:p>
            <a:pPr>
              <a:lnSpc>
                <a:spcPct val="150000"/>
              </a:lnSpc>
            </a:pPr>
            <a:r>
              <a:rPr lang="zh-CN" altLang="en-US" dirty="0" smtClean="0"/>
              <a:t>二是以程度和规模作为限制条件</a:t>
            </a:r>
            <a:endParaRPr lang="en-US" altLang="zh-CN" dirty="0" smtClean="0"/>
          </a:p>
          <a:p>
            <a:pPr>
              <a:lnSpc>
                <a:spcPct val="150000"/>
              </a:lnSpc>
            </a:pPr>
            <a:r>
              <a:rPr lang="zh-CN" altLang="en-US" dirty="0" smtClean="0"/>
              <a:t>三是以事项的性质作为限制性条件</a:t>
            </a:r>
            <a:endParaRPr lang="en-US" altLang="zh-CN" dirty="0" smtClean="0"/>
          </a:p>
          <a:p>
            <a:pPr>
              <a:lnSpc>
                <a:spcPct val="150000"/>
              </a:lnSpc>
            </a:pPr>
            <a:r>
              <a:rPr lang="en-US" dirty="0" smtClean="0">
                <a:hlinkClick r:id="rId2"/>
              </a:rPr>
              <a:t>http://www.baomi.org/bmyw_info.php?optionid=30&amp;auto_id=828</a:t>
            </a:r>
            <a:endParaRPr lang="zh-CN" alt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900634"/>
          </a:xfrm>
        </p:spPr>
        <p:txBody>
          <a:bodyPr>
            <a:normAutofit/>
          </a:bodyPr>
          <a:lstStyle/>
          <a:p>
            <a:r>
              <a:rPr lang="zh-CN" altLang="en-US" b="1" dirty="0" smtClean="0"/>
              <a:t>②注意条款所确指的事项涉及的级别层次。</a:t>
            </a:r>
            <a:endParaRPr lang="en-US" altLang="zh-CN" b="1" dirty="0" smtClean="0"/>
          </a:p>
          <a:p>
            <a:r>
              <a:rPr lang="zh-CN" altLang="en-US" b="1" dirty="0" smtClean="0"/>
              <a:t>一是</a:t>
            </a:r>
            <a:r>
              <a:rPr lang="zh-CN" altLang="en-US" dirty="0" smtClean="0"/>
              <a:t>凡</a:t>
            </a:r>
            <a:r>
              <a:rPr lang="en-US" altLang="zh-CN" dirty="0" smtClean="0"/>
              <a:t>《</a:t>
            </a:r>
            <a:r>
              <a:rPr lang="zh-CN" altLang="en-US" dirty="0" smtClean="0"/>
              <a:t>保密范围</a:t>
            </a:r>
            <a:r>
              <a:rPr lang="en-US" altLang="zh-CN" dirty="0" smtClean="0"/>
              <a:t>》</a:t>
            </a:r>
            <a:r>
              <a:rPr lang="zh-CN" altLang="en-US" dirty="0" smtClean="0"/>
              <a:t>条款中规定了级别或层次的（如国家、中央、省、地市级、设区的市、不设区的市、县、县级市、市辖区等），应严格执行。</a:t>
            </a:r>
          </a:p>
          <a:p>
            <a:r>
              <a:rPr lang="zh-CN" altLang="en-US" b="1" dirty="0" smtClean="0"/>
              <a:t>   </a:t>
            </a:r>
            <a:r>
              <a:rPr lang="en-US" altLang="zh-CN" b="1" dirty="0" smtClean="0"/>
              <a:t>P125</a:t>
            </a:r>
            <a:r>
              <a:rPr lang="zh-CN" altLang="en-US" b="1" dirty="0" smtClean="0"/>
              <a:t>，</a:t>
            </a:r>
            <a:r>
              <a:rPr lang="en-US" altLang="zh-CN" b="1" dirty="0" smtClean="0"/>
              <a:t>P133</a:t>
            </a:r>
            <a:endParaRPr lang="zh-CN" alt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b="1" dirty="0" smtClean="0"/>
              <a:t>二是</a:t>
            </a:r>
            <a:r>
              <a:rPr lang="zh-CN" altLang="en-US" dirty="0" smtClean="0"/>
              <a:t>只带有全国性限制词的条文，仅限于全国性的项目。</a:t>
            </a:r>
            <a:r>
              <a:rPr lang="en-US" altLang="zh-CN" dirty="0" smtClean="0"/>
              <a:t>P155</a:t>
            </a:r>
          </a:p>
          <a:p>
            <a:r>
              <a:rPr lang="zh-CN" altLang="en-US" b="1" dirty="0" smtClean="0"/>
              <a:t>三是</a:t>
            </a:r>
            <a:r>
              <a:rPr lang="zh-CN" altLang="en-US" dirty="0" smtClean="0"/>
              <a:t>如没有明确规定级别或层次的（除以性质为限制条件的外），应当限定在中央或全国这个层次上，不得扩大到地方各级。如人事工作中“尚未出台的工资调整方案”，是指全国的方案。</a:t>
            </a:r>
            <a:endParaRPr lang="zh-CN" alt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b="1" dirty="0" smtClean="0"/>
              <a:t>四是</a:t>
            </a:r>
            <a:r>
              <a:rPr lang="zh-CN" altLang="en-US" dirty="0" smtClean="0"/>
              <a:t>如以事项的性质等作为限制条件的，应根据其性质认定，无须考虑该事项所涉及的级别层次。如民族工作保密范围中的绝密级事项“对民族分裂活动采取的对策和措施”等即属此种情况。</a:t>
            </a:r>
            <a:endParaRPr lang="en-US" altLang="zh-CN" dirty="0" smtClean="0"/>
          </a:p>
          <a:p>
            <a:r>
              <a:rPr lang="en-US" altLang="zh-CN" dirty="0" smtClean="0"/>
              <a:t>P61</a:t>
            </a:r>
            <a:endParaRPr lang="zh-CN" alt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r>
              <a:rPr lang="zh-CN" altLang="en-US" b="1" dirty="0" smtClean="0"/>
              <a:t>五是</a:t>
            </a:r>
            <a:r>
              <a:rPr lang="zh-CN" altLang="en-US" dirty="0" smtClean="0"/>
              <a:t>关于“</a:t>
            </a:r>
            <a:r>
              <a:rPr lang="zh-CN" altLang="en-US" b="1" dirty="0" smtClean="0"/>
              <a:t>依次降档</a:t>
            </a:r>
            <a:r>
              <a:rPr lang="zh-CN" altLang="en-US" dirty="0" smtClean="0"/>
              <a:t>”的问题：</a:t>
            </a:r>
            <a:r>
              <a:rPr lang="en-US" altLang="zh-CN" dirty="0" smtClean="0"/>
              <a:t>1998</a:t>
            </a:r>
            <a:r>
              <a:rPr lang="zh-CN" altLang="en-US" dirty="0" smtClean="0"/>
              <a:t>年由国家保密局主管的金城出版社出版的</a:t>
            </a:r>
            <a:r>
              <a:rPr lang="en-US" altLang="zh-CN" dirty="0" smtClean="0"/>
              <a:t>《</a:t>
            </a:r>
            <a:r>
              <a:rPr lang="zh-CN" altLang="en-US" dirty="0" smtClean="0"/>
              <a:t>保密工作管理概论</a:t>
            </a:r>
            <a:r>
              <a:rPr lang="en-US" altLang="zh-CN" dirty="0" smtClean="0"/>
              <a:t>》</a:t>
            </a:r>
            <a:r>
              <a:rPr lang="zh-CN" altLang="en-US" dirty="0" smtClean="0"/>
              <a:t>（王守信主编）第</a:t>
            </a:r>
            <a:r>
              <a:rPr lang="en-US" altLang="zh-CN" dirty="0" smtClean="0"/>
              <a:t>42</a:t>
            </a:r>
            <a:r>
              <a:rPr lang="zh-CN" altLang="en-US" dirty="0" smtClean="0"/>
              <a:t>页和</a:t>
            </a:r>
            <a:r>
              <a:rPr lang="en-US" altLang="zh-CN" dirty="0" smtClean="0"/>
              <a:t>1999</a:t>
            </a:r>
            <a:r>
              <a:rPr lang="zh-CN" altLang="en-US" dirty="0" smtClean="0"/>
              <a:t>年制定的</a:t>
            </a:r>
            <a:r>
              <a:rPr lang="en-US" altLang="zh-CN" dirty="0" smtClean="0"/>
              <a:t>《</a:t>
            </a:r>
            <a:r>
              <a:rPr lang="zh-CN" altLang="en-US" dirty="0" smtClean="0"/>
              <a:t>韶关市规范定密工作实施办法</a:t>
            </a:r>
            <a:r>
              <a:rPr lang="en-US" altLang="zh-CN" dirty="0" smtClean="0"/>
              <a:t>》</a:t>
            </a:r>
            <a:r>
              <a:rPr lang="zh-CN" altLang="en-US" dirty="0" smtClean="0"/>
              <a:t>第三点提到的“依次降档”定密方法，</a:t>
            </a:r>
            <a:r>
              <a:rPr lang="en-US" altLang="zh-CN" dirty="0" smtClean="0"/>
              <a:t>2000</a:t>
            </a:r>
            <a:r>
              <a:rPr lang="zh-CN" altLang="en-US" dirty="0" smtClean="0"/>
              <a:t>年国家保密局发函（详见省保密局</a:t>
            </a:r>
            <a:r>
              <a:rPr lang="en-US" altLang="zh-CN" dirty="0" smtClean="0"/>
              <a:t>《</a:t>
            </a:r>
            <a:r>
              <a:rPr lang="zh-CN" altLang="en-US" dirty="0" smtClean="0"/>
              <a:t>保密工作文件选编（七）</a:t>
            </a:r>
            <a:r>
              <a:rPr lang="en-US" altLang="zh-CN" dirty="0" smtClean="0"/>
              <a:t>》</a:t>
            </a:r>
            <a:r>
              <a:rPr lang="zh-CN" altLang="en-US" dirty="0" smtClean="0"/>
              <a:t>第</a:t>
            </a:r>
            <a:r>
              <a:rPr lang="en-US" altLang="zh-CN" dirty="0" smtClean="0"/>
              <a:t>272</a:t>
            </a:r>
            <a:r>
              <a:rPr lang="zh-CN" altLang="en-US" dirty="0" smtClean="0"/>
              <a:t>页）规定</a:t>
            </a:r>
            <a:r>
              <a:rPr lang="zh-CN" altLang="en-US" dirty="0" smtClean="0">
                <a:solidFill>
                  <a:srgbClr val="FF0000"/>
                </a:solidFill>
              </a:rPr>
              <a:t>不能</a:t>
            </a:r>
            <a:r>
              <a:rPr lang="zh-CN" altLang="en-US" dirty="0" smtClean="0"/>
              <a:t>“依次降档”定密。即在</a:t>
            </a:r>
            <a:r>
              <a:rPr lang="en-US" altLang="zh-CN" dirty="0" smtClean="0"/>
              <a:t>《</a:t>
            </a:r>
            <a:r>
              <a:rPr lang="zh-CN" altLang="en-US" dirty="0" smtClean="0"/>
              <a:t>保密范围</a:t>
            </a:r>
            <a:r>
              <a:rPr lang="en-US" altLang="zh-CN" dirty="0" smtClean="0"/>
              <a:t>》</a:t>
            </a:r>
            <a:r>
              <a:rPr lang="zh-CN" altLang="en-US" dirty="0" smtClean="0"/>
              <a:t>中，如果有“全国”字样的条文定为绝密级的，而只提“全国”，未提到“省”或只提到“省”而未提到“地</a:t>
            </a:r>
            <a:r>
              <a:rPr lang="en-US" altLang="zh-CN" dirty="0" smtClean="0"/>
              <a:t>(</a:t>
            </a:r>
            <a:r>
              <a:rPr lang="zh-CN" altLang="en-US" dirty="0" smtClean="0"/>
              <a:t>市</a:t>
            </a:r>
            <a:r>
              <a:rPr lang="en-US" altLang="zh-CN" dirty="0" smtClean="0"/>
              <a:t>)</a:t>
            </a:r>
            <a:r>
              <a:rPr lang="zh-CN" altLang="en-US" dirty="0" smtClean="0"/>
              <a:t>、县”的，不能依次降低一个档次的密级来定密。</a:t>
            </a:r>
          </a:p>
          <a:p>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lnSpcReduction="10000"/>
          </a:bodyPr>
          <a:lstStyle/>
          <a:p>
            <a:r>
              <a:rPr lang="zh-CN" altLang="en-US" b="1" dirty="0"/>
              <a:t>第十六条 </a:t>
            </a:r>
          </a:p>
          <a:p>
            <a:r>
              <a:rPr lang="zh-CN" altLang="en-US" dirty="0"/>
              <a:t>国家秘密的知悉范围，应当根据工作需要限定在最小范围。 国家秘密的知悉范围能够限定到具体人员的，限定到具体人员；不能限定到具体人员的，限定到机关、单位，由机关、单位限定到具体人员。 国家秘密的知悉范围以外的人员，因工作需要知悉国家秘密的，应当经过机关、单位负责人批准。</a:t>
            </a:r>
          </a:p>
          <a:p>
            <a:endParaRPr kumimoji="1" lang="zh-CN" altLang="en-US" dirty="0"/>
          </a:p>
        </p:txBody>
      </p:sp>
    </p:spTree>
    <p:extLst>
      <p:ext uri="{BB962C8B-B14F-4D97-AF65-F5344CB8AC3E}">
        <p14:creationId xmlns:p14="http://schemas.microsoft.com/office/powerpoint/2010/main" val="21246186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b="1" dirty="0" smtClean="0"/>
              <a:t> ③注意把握条款规定中程度副词的含义。</a:t>
            </a:r>
            <a:r>
              <a:rPr lang="en-US" altLang="zh-CN" dirty="0" smtClean="0"/>
              <a:t>《</a:t>
            </a:r>
            <a:r>
              <a:rPr lang="zh-CN" altLang="en-US" dirty="0" smtClean="0"/>
              <a:t>保密范围</a:t>
            </a:r>
            <a:r>
              <a:rPr lang="en-US" altLang="zh-CN" dirty="0" smtClean="0"/>
              <a:t>》</a:t>
            </a:r>
            <a:r>
              <a:rPr lang="zh-CN" altLang="en-US" dirty="0" smtClean="0"/>
              <a:t>中有“重大”、“严重”、“一般”、“重要”、“特别重要”、“大型”、“特大型”等限制条件的表述方式。</a:t>
            </a:r>
          </a:p>
          <a:p>
            <a:r>
              <a:rPr lang="zh-CN" altLang="en-US" b="1" dirty="0" smtClean="0"/>
              <a:t>   </a:t>
            </a:r>
            <a:endParaRPr lang="zh-CN"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dirty="0" smtClean="0"/>
              <a:t>处理这类情况的办法：</a:t>
            </a:r>
            <a:endParaRPr lang="en-US" altLang="zh-CN" dirty="0" smtClean="0"/>
          </a:p>
          <a:p>
            <a:r>
              <a:rPr lang="zh-CN" altLang="en-US" b="1" dirty="0" smtClean="0"/>
              <a:t>一是</a:t>
            </a:r>
            <a:r>
              <a:rPr lang="en-US" altLang="zh-CN" dirty="0" smtClean="0"/>
              <a:t>《</a:t>
            </a:r>
            <a:r>
              <a:rPr lang="zh-CN" altLang="en-US" dirty="0" smtClean="0"/>
              <a:t>保密范围</a:t>
            </a:r>
            <a:r>
              <a:rPr lang="en-US" altLang="zh-CN" dirty="0" smtClean="0"/>
              <a:t>》</a:t>
            </a:r>
            <a:r>
              <a:rPr lang="zh-CN" altLang="en-US" dirty="0" smtClean="0"/>
              <a:t>中属机密级或绝密级“重大”、“特别重要”的事项，一般都是事关全局的，一旦泄露会给国家或一省、数省造成损害的事项。因此，大都只发生在中央和国家机关，有时也发生在省，地级</a:t>
            </a:r>
            <a:r>
              <a:rPr lang="en-US" altLang="zh-CN" dirty="0" smtClean="0"/>
              <a:t>(</a:t>
            </a:r>
            <a:r>
              <a:rPr lang="zh-CN" altLang="en-US" dirty="0" smtClean="0"/>
              <a:t>市</a:t>
            </a:r>
            <a:r>
              <a:rPr lang="en-US" altLang="zh-CN" dirty="0" smtClean="0"/>
              <a:t>)</a:t>
            </a:r>
            <a:r>
              <a:rPr lang="zh-CN" altLang="en-US" dirty="0" smtClean="0"/>
              <a:t>以下一般不产生此类事项。但本业务系统对</a:t>
            </a:r>
            <a:r>
              <a:rPr lang="en-US" altLang="zh-CN" dirty="0" smtClean="0"/>
              <a:t>《</a:t>
            </a:r>
            <a:r>
              <a:rPr lang="zh-CN" altLang="en-US" dirty="0" smtClean="0"/>
              <a:t>保密范围</a:t>
            </a:r>
            <a:r>
              <a:rPr lang="en-US" altLang="zh-CN" dirty="0" smtClean="0"/>
              <a:t>》</a:t>
            </a:r>
            <a:r>
              <a:rPr lang="zh-CN" altLang="en-US" dirty="0" smtClean="0"/>
              <a:t>另有说明的除外。</a:t>
            </a:r>
            <a:endParaRPr lang="zh-CN" alt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t>二是</a:t>
            </a:r>
            <a:r>
              <a:rPr lang="zh-CN" altLang="en-US" dirty="0" smtClean="0"/>
              <a:t>注意有关</a:t>
            </a:r>
            <a:r>
              <a:rPr lang="en-US" altLang="zh-CN" dirty="0" smtClean="0"/>
              <a:t>《</a:t>
            </a:r>
            <a:r>
              <a:rPr lang="zh-CN" altLang="en-US" dirty="0" smtClean="0"/>
              <a:t>保密范围</a:t>
            </a:r>
            <a:r>
              <a:rPr lang="en-US" altLang="zh-CN" dirty="0" smtClean="0"/>
              <a:t>》</a:t>
            </a:r>
            <a:r>
              <a:rPr lang="zh-CN" altLang="en-US" dirty="0" smtClean="0"/>
              <a:t>的补充规定、说明、解释等。如中纪委对</a:t>
            </a:r>
            <a:r>
              <a:rPr lang="en-US" altLang="zh-CN" dirty="0" smtClean="0"/>
              <a:t>《</a:t>
            </a:r>
            <a:r>
              <a:rPr lang="zh-CN" altLang="en-US" dirty="0" smtClean="0"/>
              <a:t>保密范围</a:t>
            </a:r>
            <a:r>
              <a:rPr lang="en-US" altLang="zh-CN" dirty="0" smtClean="0"/>
              <a:t>》</a:t>
            </a:r>
            <a:r>
              <a:rPr lang="zh-CN" altLang="en-US" dirty="0" smtClean="0"/>
              <a:t>中“重大”、“重要”事项作了解释和说明。</a:t>
            </a:r>
            <a:endParaRPr lang="en-US" altLang="zh-CN" dirty="0" smtClean="0"/>
          </a:p>
          <a:p>
            <a:endParaRPr lang="en-US" altLang="zh-CN" dirty="0" smtClean="0"/>
          </a:p>
          <a:p>
            <a:r>
              <a:rPr lang="en-US" dirty="0" smtClean="0">
                <a:hlinkClick r:id="rId2"/>
              </a:rPr>
              <a:t>http://baike.baidu.com/view/87867.htm?fromTaglist</a:t>
            </a:r>
            <a:endParaRPr lang="zh-CN" alt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5043510"/>
          </a:xfrm>
        </p:spPr>
        <p:txBody>
          <a:bodyPr>
            <a:normAutofit fontScale="77500" lnSpcReduction="20000"/>
          </a:bodyPr>
          <a:lstStyle/>
          <a:p>
            <a:r>
              <a:rPr lang="zh-CN" altLang="en-US" dirty="0" smtClean="0"/>
              <a:t>对审计工作中所产生的国家秘密事项，应按</a:t>
            </a:r>
            <a:r>
              <a:rPr lang="en-US" altLang="zh-CN" dirty="0" smtClean="0"/>
              <a:t>《</a:t>
            </a:r>
            <a:r>
              <a:rPr lang="zh-CN" altLang="en-US" dirty="0" smtClean="0"/>
              <a:t>审计保密范围</a:t>
            </a:r>
            <a:r>
              <a:rPr lang="en-US" altLang="zh-CN" dirty="0" smtClean="0"/>
              <a:t>》</a:t>
            </a:r>
            <a:r>
              <a:rPr lang="zh-CN" altLang="en-US" dirty="0" smtClean="0"/>
              <a:t>第三条的规定及时确定密级。</a:t>
            </a:r>
            <a:br>
              <a:rPr lang="zh-CN" altLang="en-US" dirty="0" smtClean="0"/>
            </a:br>
            <a:r>
              <a:rPr lang="zh-CN" altLang="en-US" dirty="0" smtClean="0"/>
              <a:t>　　凡依据第三条中带相对性因素（如“重大影响”。“重大问题”。“重大违法、违纪案件”等）的条款定密时，都要严格按照每一条款的限定条件，对拟定事项的性质、数量（金额）、情节、影响和泄露后对国家安全和利益的危害程度，以及当地的政治、经济、社会背景等因素进行综合分析，以确定该事项是否属于国家秘密和属于何种密级。定密中，既要防止将不属于国家秘密和事项定为国家秘密或将密级较低的事项定为较高密级，也要注意防止该定的不定或低定。对是否属于国家秘密和属于何种密级不明确或有争议的事项，要认真按照</a:t>
            </a:r>
            <a:r>
              <a:rPr lang="en-US" altLang="zh-CN" dirty="0" smtClean="0"/>
              <a:t>《</a:t>
            </a:r>
            <a:r>
              <a:rPr lang="zh-CN" altLang="en-US" dirty="0" smtClean="0"/>
              <a:t>中华人民共和国保守国家秘密法</a:t>
            </a:r>
            <a:r>
              <a:rPr lang="en-US" altLang="zh-CN" dirty="0" smtClean="0"/>
              <a:t>》</a:t>
            </a:r>
            <a:r>
              <a:rPr lang="zh-CN" altLang="en-US" dirty="0" smtClean="0"/>
              <a:t>及其实施办法的有关规定执行。</a:t>
            </a:r>
            <a:br>
              <a:rPr lang="zh-CN" altLang="en-US" dirty="0" smtClean="0"/>
            </a:br>
            <a:r>
              <a:rPr lang="zh-CN" altLang="en-US" dirty="0" smtClean="0"/>
              <a:t>　　</a:t>
            </a:r>
            <a:endParaRPr lang="zh-CN" alt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t>三是</a:t>
            </a:r>
            <a:r>
              <a:rPr lang="zh-CN" altLang="en-US" dirty="0" smtClean="0"/>
              <a:t>注意借鉴约定俗成的相关解释。如政法部门对何为重大、特大案件等，有严格的界定。</a:t>
            </a:r>
            <a:endParaRPr lang="en-US" altLang="zh-CN" dirty="0" smtClean="0"/>
          </a:p>
          <a:p>
            <a:r>
              <a:rPr lang="en-US" altLang="zh-CN" dirty="0" smtClean="0"/>
              <a:t>P176</a:t>
            </a:r>
          </a:p>
          <a:p>
            <a:r>
              <a:rPr lang="en-US" dirty="0" smtClean="0">
                <a:hlinkClick r:id="rId2"/>
              </a:rPr>
              <a:t>http://www.12309.gov.cn/information/law/Niclawfile207.html</a:t>
            </a:r>
            <a:endParaRPr lang="zh-CN" alt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t>四是</a:t>
            </a:r>
            <a:r>
              <a:rPr lang="zh-CN" altLang="en-US" dirty="0" smtClean="0"/>
              <a:t>确实无法准确界定的，可向上级或有关保密工作部门咨询。</a:t>
            </a:r>
            <a:endParaRPr lang="zh-CN" alt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b="1" dirty="0" smtClean="0"/>
              <a:t>④其他</a:t>
            </a:r>
            <a:r>
              <a:rPr lang="zh-CN" altLang="en-US" dirty="0" smtClean="0"/>
              <a:t>：</a:t>
            </a:r>
            <a:r>
              <a:rPr lang="zh-CN" altLang="en-US" b="1" dirty="0" smtClean="0"/>
              <a:t>一是</a:t>
            </a:r>
            <a:r>
              <a:rPr lang="zh-CN" altLang="en-US" dirty="0" smtClean="0"/>
              <a:t>对</a:t>
            </a:r>
            <a:r>
              <a:rPr lang="en-US" altLang="zh-CN" dirty="0" smtClean="0"/>
              <a:t>《</a:t>
            </a:r>
            <a:r>
              <a:rPr lang="zh-CN" altLang="en-US" dirty="0" smtClean="0"/>
              <a:t>保密范围</a:t>
            </a:r>
            <a:r>
              <a:rPr lang="en-US" altLang="zh-CN" dirty="0" smtClean="0"/>
              <a:t>》</a:t>
            </a:r>
            <a:r>
              <a:rPr lang="zh-CN" altLang="en-US" dirty="0" smtClean="0"/>
              <a:t>中同类或类似事项规定的密级不一致的，可按照本业务系统的</a:t>
            </a:r>
            <a:r>
              <a:rPr lang="en-US" altLang="zh-CN" dirty="0" smtClean="0"/>
              <a:t>《</a:t>
            </a:r>
            <a:r>
              <a:rPr lang="zh-CN" altLang="en-US" dirty="0" smtClean="0"/>
              <a:t>保密范围</a:t>
            </a:r>
            <a:r>
              <a:rPr lang="en-US" altLang="zh-CN" dirty="0" smtClean="0"/>
              <a:t>》</a:t>
            </a:r>
            <a:r>
              <a:rPr lang="zh-CN" altLang="en-US" dirty="0" smtClean="0"/>
              <a:t>执行；对相互交叉而又一时分不清楚的，可按较高密级执行，也可作为“不明确事项”处理</a:t>
            </a:r>
            <a:endParaRPr lang="zh-CN" alt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en-US" b="1" dirty="0" smtClean="0"/>
              <a:t>二是</a:t>
            </a:r>
            <a:r>
              <a:rPr lang="zh-CN" altLang="en-US" dirty="0" smtClean="0"/>
              <a:t>在</a:t>
            </a:r>
            <a:r>
              <a:rPr lang="en-US" altLang="zh-CN" dirty="0" smtClean="0"/>
              <a:t>《</a:t>
            </a:r>
            <a:r>
              <a:rPr lang="zh-CN" altLang="en-US" dirty="0" smtClean="0"/>
              <a:t>保密范围</a:t>
            </a:r>
            <a:r>
              <a:rPr lang="en-US" altLang="zh-CN" dirty="0" smtClean="0"/>
              <a:t>》</a:t>
            </a:r>
            <a:r>
              <a:rPr lang="zh-CN" altLang="en-US" dirty="0" smtClean="0"/>
              <a:t>中，没有包含进去而又存在的秘密事项的处理： </a:t>
            </a:r>
            <a:br>
              <a:rPr lang="zh-CN" altLang="en-US" dirty="0" smtClean="0"/>
            </a:br>
            <a:r>
              <a:rPr lang="zh-CN" altLang="en-US" dirty="0" smtClean="0"/>
              <a:t>对某些事项</a:t>
            </a:r>
            <a:r>
              <a:rPr lang="en-US" altLang="zh-CN" dirty="0" smtClean="0"/>
              <a:t>《</a:t>
            </a:r>
            <a:r>
              <a:rPr lang="zh-CN" altLang="en-US" dirty="0" smtClean="0"/>
              <a:t>保密范围</a:t>
            </a:r>
            <a:r>
              <a:rPr lang="en-US" altLang="zh-CN" dirty="0" smtClean="0"/>
              <a:t>》</a:t>
            </a:r>
            <a:r>
              <a:rPr lang="zh-CN" altLang="en-US" dirty="0" smtClean="0"/>
              <a:t>中没有提到而一旦泄露将会给国家安全和利益带来严重损失的，应当以</a:t>
            </a:r>
            <a:r>
              <a:rPr lang="en-US" altLang="zh-CN" dirty="0" smtClean="0"/>
              <a:t>《</a:t>
            </a:r>
            <a:r>
              <a:rPr lang="zh-CN" altLang="en-US" dirty="0" smtClean="0"/>
              <a:t>保密法</a:t>
            </a:r>
            <a:r>
              <a:rPr lang="en-US" altLang="zh-CN" dirty="0" smtClean="0"/>
              <a:t>》</a:t>
            </a:r>
            <a:r>
              <a:rPr lang="zh-CN" altLang="en-US" dirty="0" smtClean="0"/>
              <a:t>第八条规定的“基本范围”或</a:t>
            </a:r>
            <a:r>
              <a:rPr lang="en-US" altLang="zh-CN" dirty="0" smtClean="0"/>
              <a:t>《</a:t>
            </a:r>
            <a:r>
              <a:rPr lang="zh-CN" altLang="en-US" dirty="0" smtClean="0"/>
              <a:t>保密法实施办法</a:t>
            </a:r>
            <a:r>
              <a:rPr lang="en-US" altLang="zh-CN" dirty="0" smtClean="0"/>
              <a:t>》</a:t>
            </a:r>
            <a:r>
              <a:rPr lang="zh-CN" altLang="en-US" dirty="0" smtClean="0"/>
              <a:t>第四条规定的“具体范围”为原则，根据可能给国家安全和利益造成损失的程度确定其密级，也可作为“不明确事项”处理。 </a:t>
            </a:r>
          </a:p>
          <a:p>
            <a:endParaRPr lang="zh-CN" alt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t>三是</a:t>
            </a:r>
            <a:r>
              <a:rPr lang="en-US" altLang="zh-CN" dirty="0" smtClean="0"/>
              <a:t>《</a:t>
            </a:r>
            <a:r>
              <a:rPr lang="zh-CN" altLang="en-US" dirty="0" smtClean="0"/>
              <a:t>保密范围</a:t>
            </a:r>
            <a:r>
              <a:rPr lang="en-US" altLang="zh-CN" dirty="0" smtClean="0"/>
              <a:t>》</a:t>
            </a:r>
            <a:r>
              <a:rPr lang="zh-CN" altLang="en-US" dirty="0" smtClean="0"/>
              <a:t>中出现的某些“特殊经费”，一般只产生在中央或国家机关的特定部门，地方或其他部门不产生此类事项。</a:t>
            </a:r>
            <a:endParaRPr lang="en-US" altLang="zh-CN" dirty="0" smtClean="0"/>
          </a:p>
          <a:p>
            <a:endParaRPr lang="en-US" altLang="zh-CN" dirty="0" smtClean="0"/>
          </a:p>
          <a:p>
            <a:r>
              <a:rPr lang="en-US" altLang="zh-CN" dirty="0" smtClean="0"/>
              <a:t>P205</a:t>
            </a:r>
            <a:endParaRPr lang="zh-CN" alt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t>四是</a:t>
            </a:r>
            <a:r>
              <a:rPr lang="en-US" altLang="zh-CN" dirty="0" smtClean="0"/>
              <a:t>《</a:t>
            </a:r>
            <a:r>
              <a:rPr lang="zh-CN" altLang="en-US" dirty="0" smtClean="0"/>
              <a:t>保密范围</a:t>
            </a:r>
            <a:r>
              <a:rPr lang="en-US" altLang="zh-CN" dirty="0" smtClean="0"/>
              <a:t>》</a:t>
            </a:r>
            <a:r>
              <a:rPr lang="zh-CN" altLang="en-US" dirty="0" smtClean="0"/>
              <a:t>中出现的“╳╳以上”、“╳╳以下”，一般含╳╳本级。</a:t>
            </a:r>
            <a:endParaRPr lang="en-US" altLang="zh-CN" dirty="0" smtClean="0"/>
          </a:p>
          <a:p>
            <a:endParaRPr lang="en-US" altLang="zh-CN" b="1" dirty="0" smtClean="0"/>
          </a:p>
          <a:p>
            <a:r>
              <a:rPr lang="zh-CN" altLang="en-US" b="1" dirty="0" smtClean="0"/>
              <a:t>五是</a:t>
            </a:r>
            <a:r>
              <a:rPr lang="zh-CN" altLang="en-US" dirty="0" smtClean="0"/>
              <a:t>使用</a:t>
            </a:r>
            <a:r>
              <a:rPr lang="en-US" altLang="zh-CN" dirty="0" smtClean="0"/>
              <a:t>《</a:t>
            </a:r>
            <a:r>
              <a:rPr lang="zh-CN" altLang="en-US" dirty="0" smtClean="0"/>
              <a:t>保密范围</a:t>
            </a:r>
            <a:r>
              <a:rPr lang="en-US" altLang="zh-CN" dirty="0" smtClean="0"/>
              <a:t>》</a:t>
            </a:r>
            <a:r>
              <a:rPr lang="zh-CN" altLang="en-US" dirty="0" smtClean="0"/>
              <a:t>，应坚持“</a:t>
            </a:r>
            <a:r>
              <a:rPr lang="zh-CN" altLang="en-US" b="1" dirty="0" smtClean="0"/>
              <a:t>从新不从旧</a:t>
            </a:r>
            <a:r>
              <a:rPr lang="zh-CN" altLang="en-US" dirty="0" smtClean="0"/>
              <a:t>”的原则。</a:t>
            </a:r>
            <a:endParaRPr lang="zh-CN" alt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Dragon</Template>
  <TotalTime>2032</TotalTime>
  <Words>9634</Words>
  <Application>Microsoft Macintosh PowerPoint</Application>
  <PresentationFormat>全屏显示(4:3)</PresentationFormat>
  <Paragraphs>594</Paragraphs>
  <Slides>122</Slides>
  <Notes>8</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122</vt:i4>
      </vt:variant>
    </vt:vector>
  </HeadingPairs>
  <TitlesOfParts>
    <vt:vector size="144" baseType="lpstr">
      <vt:lpstr>ATC-65b96b634eff5b8b*GBK+Times</vt:lpstr>
      <vt:lpstr>ATC-6c494eea4e2d9ed17b80*+Aril</vt:lpstr>
      <vt:lpstr>ATC-6c494eea4e665b8b4e8c7b80*+T</vt:lpstr>
      <vt:lpstr>ATC-6c494eea69774f537b80*+Times</vt:lpstr>
      <vt:lpstr>Calibri</vt:lpstr>
      <vt:lpstr>Cambria</vt:lpstr>
      <vt:lpstr>Maiandra GD</vt:lpstr>
      <vt:lpstr>Tahoma</vt:lpstr>
      <vt:lpstr>Times New Roman</vt:lpstr>
      <vt:lpstr>Wingdings 2</vt:lpstr>
      <vt:lpstr>方正大黑_GBK</vt:lpstr>
      <vt:lpstr>方正仿宋简体</vt:lpstr>
      <vt:lpstr>方正黑体简体</vt:lpstr>
      <vt:lpstr>仿宋_GB2312</vt:lpstr>
      <vt:lpstr>汉仪中宋简</vt:lpstr>
      <vt:lpstr>华文楷体</vt:lpstr>
      <vt:lpstr>楷体</vt:lpstr>
      <vt:lpstr>隶书</vt:lpstr>
      <vt:lpstr>宋体</vt:lpstr>
      <vt:lpstr>微软雅黑</vt:lpstr>
      <vt:lpstr>Arial</vt:lpstr>
      <vt:lpstr>龙腾四海</vt:lpstr>
      <vt:lpstr>国家秘密的确定</vt:lpstr>
      <vt:lpstr>PowerPoint 演示文稿</vt:lpstr>
      <vt:lpstr>《保密法》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实施条例</vt:lpstr>
      <vt:lpstr>PowerPoint 演示文稿</vt:lpstr>
      <vt:lpstr>暂行规定</vt:lpstr>
      <vt:lpstr>PowerPoint 演示文稿</vt:lpstr>
      <vt:lpstr>PowerPoint 演示文稿</vt:lpstr>
      <vt:lpstr>内  容</vt:lpstr>
      <vt:lpstr>第一节 定密的程序</vt:lpstr>
      <vt:lpstr>PowerPoint 演示文稿</vt:lpstr>
      <vt:lpstr>PowerPoint 演示文稿</vt:lpstr>
      <vt:lpstr>一、定密的一般程序</vt:lpstr>
      <vt:lpstr>PowerPoint 演示文稿</vt:lpstr>
      <vt:lpstr>PowerPoint 演示文稿</vt:lpstr>
      <vt:lpstr> 国家秘密确定审批表 部门：                       填表日期： </vt:lpstr>
      <vt:lpstr>PowerPoint 演示文稿</vt:lpstr>
      <vt:lpstr>PowerPoint 演示文稿</vt:lpstr>
      <vt:lpstr>案例分析</vt:lpstr>
      <vt:lpstr>PowerPoint 演示文稿</vt:lpstr>
      <vt:lpstr>PowerPoint 演示文稿</vt:lpstr>
      <vt:lpstr>国家秘密密点标注明细表</vt:lpstr>
      <vt:lpstr>PowerPoint 演示文稿</vt:lpstr>
      <vt:lpstr>二、不明确事项，有争议事项</vt:lpstr>
      <vt:lpstr> 不明确事项定密申报表</vt:lpstr>
      <vt:lpstr>有争议事项定密申报表</vt:lpstr>
      <vt:lpstr>三、不同定密类型的定密</vt:lpstr>
      <vt:lpstr>1.原始定密的依据</vt:lpstr>
      <vt:lpstr>关于保密事项范围内容的类推使用</vt:lpstr>
      <vt:lpstr>2.派生定密的依据</vt:lpstr>
      <vt:lpstr>派生定密的原则</vt:lpstr>
      <vt:lpstr>PowerPoint 演示文稿</vt:lpstr>
      <vt:lpstr>派生定密的种类</vt:lpstr>
      <vt:lpstr>PowerPoint 演示文稿</vt:lpstr>
      <vt:lpstr>三、关于派生定密程序</vt:lpstr>
      <vt:lpstr>PowerPoint 演示文稿</vt:lpstr>
      <vt:lpstr>四、无定密权机关的申请定密</vt:lpstr>
      <vt:lpstr>PowerPoint 演示文稿</vt:lpstr>
      <vt:lpstr>PowerPoint 演示文稿</vt:lpstr>
      <vt:lpstr>PowerPoint 演示文稿</vt:lpstr>
      <vt:lpstr>五、定密程序的重点事项</vt:lpstr>
      <vt:lpstr>关于涉密文件资料过程稿定密</vt:lpstr>
      <vt:lpstr>第二节 定密的内容与标注方法</vt:lpstr>
      <vt:lpstr>一、国家秘密密级的确定</vt:lpstr>
      <vt:lpstr>（二）确定国家秘密密级的意义</vt:lpstr>
      <vt:lpstr>密级确定的基本方法</vt:lpstr>
      <vt:lpstr>二、国家秘密保密期限的确定</vt:lpstr>
      <vt:lpstr>（二）确定国家秘密保密期限的意义</vt:lpstr>
      <vt:lpstr>（三）国家秘密保密期限的确定</vt:lpstr>
      <vt:lpstr>PowerPoint 演示文稿</vt:lpstr>
      <vt:lpstr>（四）国家秘密保密期限的计算</vt:lpstr>
      <vt:lpstr>保密期限确定的原则</vt:lpstr>
      <vt:lpstr>保密期限的确定方法（推理判断）</vt:lpstr>
      <vt:lpstr>PowerPoint 演示文稿</vt:lpstr>
      <vt:lpstr>PowerPoint 演示文稿</vt:lpstr>
      <vt:lpstr>三、国家秘密知悉范围的确定</vt:lpstr>
      <vt:lpstr>PowerPoint 演示文稿</vt:lpstr>
      <vt:lpstr>（二）确定知悉范围的意义</vt:lpstr>
      <vt:lpstr>（三）确定知悉范围的原则</vt:lpstr>
      <vt:lpstr>PowerPoint 演示文稿</vt:lpstr>
      <vt:lpstr>PowerPoint 演示文稿</vt:lpstr>
      <vt:lpstr>（四）确定知悉范围需要注意的事项</vt:lpstr>
      <vt:lpstr>（五）知悉范围的确定方法</vt:lpstr>
      <vt:lpstr>（六）知悉范围的确定规范</vt:lpstr>
      <vt:lpstr>（七）知悉范围的告知方法</vt:lpstr>
      <vt:lpstr>第三节 定密的方法</vt:lpstr>
      <vt:lpstr>PowerPoint 演示文稿</vt:lpstr>
      <vt:lpstr>PowerPoint 演示文稿</vt:lpstr>
      <vt:lpstr>PowerPoint 演示文稿</vt:lpstr>
      <vt:lpstr>对号入座</vt:lpstr>
      <vt:lpstr>PowerPoint 演示文稿</vt:lpstr>
      <vt:lpstr>PowerPoint 演示文稿</vt:lpstr>
      <vt:lpstr>案例分析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密点标注</vt:lpstr>
      <vt:lpstr>1.密点</vt:lpstr>
      <vt:lpstr>PowerPoint 演示文稿</vt:lpstr>
      <vt:lpstr>PowerPoint 演示文稿</vt:lpstr>
      <vt:lpstr>PowerPoint 演示文稿</vt:lpstr>
      <vt:lpstr>PowerPoint 演示文稿</vt:lpstr>
      <vt:lpstr>PowerPoint 演示文稿</vt:lpstr>
      <vt:lpstr>2.密点标注</vt:lpstr>
      <vt:lpstr>密点标注使用的符号（综合使用）</vt:lpstr>
      <vt:lpstr>PowerPoint 演示文稿</vt:lpstr>
      <vt:lpstr>PowerPoint 演示文稿</vt:lpstr>
      <vt:lpstr>PowerPoint 演示文稿</vt:lpstr>
      <vt:lpstr>PowerPoint 演示文稿</vt:lpstr>
      <vt:lpstr>国家秘密密点标注明细表</vt:lpstr>
      <vt:lpstr>PowerPoint 演示文稿</vt:lpstr>
      <vt:lpstr>举例说明</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国家秘密的确定</dc:title>
  <dc:creator>lenovo</dc:creator>
  <cp:lastModifiedBy>Microsoft Office 用户</cp:lastModifiedBy>
  <cp:revision>50</cp:revision>
  <dcterms:created xsi:type="dcterms:W3CDTF">2013-05-05T12:23:16Z</dcterms:created>
  <dcterms:modified xsi:type="dcterms:W3CDTF">2021-05-30T02:55:51Z</dcterms:modified>
</cp:coreProperties>
</file>